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60" r:id="rId2"/>
    <p:sldId id="276" r:id="rId3"/>
    <p:sldId id="261" r:id="rId4"/>
    <p:sldId id="264" r:id="rId5"/>
    <p:sldId id="280" r:id="rId6"/>
    <p:sldId id="262" r:id="rId7"/>
    <p:sldId id="263" r:id="rId8"/>
    <p:sldId id="267" r:id="rId9"/>
    <p:sldId id="272" r:id="rId10"/>
    <p:sldId id="256" r:id="rId11"/>
    <p:sldId id="257" r:id="rId12"/>
    <p:sldId id="277" r:id="rId13"/>
    <p:sldId id="268" r:id="rId14"/>
    <p:sldId id="258" r:id="rId15"/>
    <p:sldId id="259" r:id="rId16"/>
    <p:sldId id="278" r:id="rId17"/>
    <p:sldId id="279" r:id="rId18"/>
    <p:sldId id="275" r:id="rId19"/>
    <p:sldId id="270" r:id="rId20"/>
    <p:sldId id="269" r:id="rId21"/>
    <p:sldId id="271" r:id="rId22"/>
    <p:sldId id="265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гуманитарное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1954773014484362E-2"/>
                  <c:y val="-0.2259973940144331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Естественно-научное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Технологическое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80%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err="1">
                        <a:solidFill>
                          <a:schemeClr val="tx1"/>
                        </a:solidFill>
                      </a:rPr>
                      <a:t>нач.классы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гуманитарные науки</c:v>
                </c:pt>
                <c:pt idx="1">
                  <c:v>естеств.науки</c:v>
                </c:pt>
                <c:pt idx="2">
                  <c:v>точные науки</c:v>
                </c:pt>
                <c:pt idx="3">
                  <c:v>нач.классы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</c:v>
                </c:pt>
                <c:pt idx="1">
                  <c:v>80</c:v>
                </c:pt>
                <c:pt idx="2">
                  <c:v>47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DE3E4-C479-49E5-9A21-9CAC6C6E06F4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EAC2-708D-4F27-B902-03701B2A1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0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EAC2-708D-4F27-B902-03701B2A14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22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EAC2-708D-4F27-B902-03701B2A148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2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EAC2-708D-4F27-B902-03701B2A148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2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EAC2-708D-4F27-B902-03701B2A148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34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EAC2-708D-4F27-B902-03701B2A148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59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EAC2-708D-4F27-B902-03701B2A148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38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89248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/>
                </a:solidFill>
              </a:rPr>
              <a:t>Организация и реализация проекта сетевой формы сотрудничества «Психолого-педагогический класс»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/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</a:t>
            </a:r>
            <a:r>
              <a:rPr lang="ru-RU" sz="3100" b="1" dirty="0" smtClean="0">
                <a:solidFill>
                  <a:schemeClr val="accent1"/>
                </a:solidFill>
              </a:rPr>
              <a:t>МАОУ НТГО «СОШ№2»</a:t>
            </a:r>
            <a:r>
              <a:rPr lang="ru-RU" sz="3100" b="1" dirty="0">
                <a:solidFill>
                  <a:schemeClr val="accent1"/>
                </a:solidFill>
              </a:rPr>
              <a:t/>
            </a:r>
            <a:br>
              <a:rPr lang="ru-RU" sz="3100" b="1" dirty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9" name="Picture 5" descr="https://innewschool.ru/sites/default/files/otz/urgp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7" y="2780928"/>
            <a:ext cx="381904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13" y="3378305"/>
            <a:ext cx="4568507" cy="256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6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49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Организационная модель сетевого взаимодействия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0" t="47967" r="38131" b="25816"/>
          <a:stretch/>
        </p:blipFill>
        <p:spPr bwMode="auto">
          <a:xfrm>
            <a:off x="3203848" y="1772816"/>
            <a:ext cx="2808312" cy="193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2402530" cy="210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96952"/>
            <a:ext cx="1766714" cy="288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4233955"/>
            <a:ext cx="4415063" cy="248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4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53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Трехстороннее соглашение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5512" r="29721" b="7992"/>
          <a:stretch/>
        </p:blipFill>
        <p:spPr bwMode="auto">
          <a:xfrm rot="20976357">
            <a:off x="399023" y="1314399"/>
            <a:ext cx="3330525" cy="472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7" t="12706" r="30000" b="4227"/>
          <a:stretch/>
        </p:blipFill>
        <p:spPr bwMode="auto">
          <a:xfrm rot="490834">
            <a:off x="5080596" y="1286084"/>
            <a:ext cx="3614615" cy="468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t="36610" r="8988" b="6545"/>
          <a:stretch/>
        </p:blipFill>
        <p:spPr bwMode="auto">
          <a:xfrm>
            <a:off x="2987824" y="5069284"/>
            <a:ext cx="3556149" cy="17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820472" cy="1066800"/>
          </a:xfrm>
        </p:spPr>
        <p:txBody>
          <a:bodyPr>
            <a:noAutofit/>
          </a:bodyPr>
          <a:lstStyle/>
          <a:p>
            <a:r>
              <a:rPr lang="ru-RU" sz="3200" dirty="0"/>
              <a:t>Дополнительная образовательная программа </a:t>
            </a:r>
            <a:r>
              <a:rPr lang="ru-RU" sz="3200" dirty="0" smtClean="0"/>
              <a:t>«ППК » </a:t>
            </a:r>
            <a:r>
              <a:rPr lang="ru-RU" sz="3200" dirty="0"/>
              <a:t>включает в </a:t>
            </a:r>
            <a:r>
              <a:rPr lang="ru-RU" sz="3200" dirty="0" smtClean="0"/>
              <a:t>себя 3 модуля: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229600" cy="4325112"/>
          </a:xfrm>
        </p:spPr>
        <p:txBody>
          <a:bodyPr>
            <a:normAutofit/>
          </a:bodyPr>
          <a:lstStyle/>
          <a:p>
            <a:r>
              <a:rPr lang="ru-RU" sz="3200" dirty="0"/>
              <a:t>Модуль 1 «Психолого-педагогическая подготовка»</a:t>
            </a:r>
          </a:p>
          <a:p>
            <a:r>
              <a:rPr lang="ru-RU" sz="3200" dirty="0"/>
              <a:t>Модуль 2 «Подготовка обучающихся в соответствии с выбранными направлениями»</a:t>
            </a:r>
          </a:p>
          <a:p>
            <a:r>
              <a:rPr lang="ru-RU" sz="3200" dirty="0"/>
              <a:t>Модуль 3 «Педагогическая практика»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28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3837"/>
            <a:ext cx="91440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Элективный курс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«Индивидуальный </a:t>
            </a:r>
            <a:r>
              <a:rPr lang="ru-RU" dirty="0">
                <a:solidFill>
                  <a:srgbClr val="C00000"/>
                </a:solidFill>
              </a:rPr>
              <a:t>проект» </a:t>
            </a:r>
          </a:p>
        </p:txBody>
      </p:sp>
      <p:pic>
        <p:nvPicPr>
          <p:cNvPr id="9220" name="Picture 4" descr="C:\Users\Учитель\Desktop\фестиваль\семинар\WhatsApp Image 2022-11-19 at 10.57.36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" y="3429000"/>
            <a:ext cx="4464496" cy="2995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1" name="Picture 5" descr="C:\Users\Учитель\Desktop\фестиваль\семинар\WhatsApp Image 2022-11-19 at 10.57.5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24" y="1251949"/>
            <a:ext cx="4824536" cy="3241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2" name="Picture 6" descr="C:\Users\Учитель\Desktop\фестиваль\семинар\WhatsApp Image 2022-11-19 at 09.51.3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28" y="4293096"/>
            <a:ext cx="4667672" cy="2147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3" name="Picture 7" descr="C:\Users\Учитель\Desktop\фестиваль\семинар\WhatsApp Image 2022-11-19 at 10.55.3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0" y="1251949"/>
            <a:ext cx="4176464" cy="2196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763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59711" r="18130" b="7937"/>
          <a:stretch/>
        </p:blipFill>
        <p:spPr bwMode="auto">
          <a:xfrm>
            <a:off x="0" y="3929919"/>
            <a:ext cx="6660232" cy="292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340768"/>
            <a:ext cx="5940152" cy="41764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Участие в олимпиадном и конкурсном движении по профилю</a:t>
            </a:r>
          </a:p>
          <a:p>
            <a:pPr marL="109728" indent="0">
              <a:buNone/>
            </a:pPr>
            <a:endParaRPr lang="ru-RU" sz="2400" dirty="0" smtClean="0"/>
          </a:p>
          <a:p>
            <a:r>
              <a:rPr lang="ru-RU" sz="2400" dirty="0" smtClean="0"/>
              <a:t>Прохождение социальной практики (профессиональной пробы)</a:t>
            </a:r>
          </a:p>
          <a:p>
            <a:endParaRPr lang="ru-RU" sz="2400" dirty="0" smtClean="0"/>
          </a:p>
          <a:p>
            <a:r>
              <a:rPr lang="ru-RU" sz="2400" dirty="0" smtClean="0"/>
              <a:t>Профессиональный выбор</a:t>
            </a:r>
            <a:endParaRPr lang="ru-RU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9" t="30553" r="4716" b="4825"/>
          <a:stretch/>
        </p:blipFill>
        <p:spPr bwMode="auto">
          <a:xfrm>
            <a:off x="5580112" y="1052736"/>
            <a:ext cx="3533259" cy="575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028384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Результативность  функционирования психолого-педагогического класса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Олимпиадное и конкурсное движение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Учитель\Desktop\фестиваль\семинар\WhatsApp Image 2022-11-19 at 09.47.10 (2)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" y="1484784"/>
            <a:ext cx="5724804" cy="31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Учитель\Desktop\фестиваль\семинар\WhatsApp Image 2022-11-19 at 09.47.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44402"/>
            <a:ext cx="5951984" cy="24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5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Экскурсия в Технопарк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Учитель\Desktop\WhatsApp Image 2022-12-13 at 16.02.3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89" y="1142355"/>
            <a:ext cx="6932874" cy="31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Учитель\Desktop\WhatsApp Image 2022-12-13 at 16.01.2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4" y="1242662"/>
            <a:ext cx="2310702" cy="540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WhatsApp Image 2022-12-13 at 16.02.21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1755" r="13782"/>
          <a:stretch/>
        </p:blipFill>
        <p:spPr bwMode="auto">
          <a:xfrm>
            <a:off x="2682822" y="3429000"/>
            <a:ext cx="6396271" cy="328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188640"/>
            <a:ext cx="9540552" cy="10668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Мастер-класс по химии и биологии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Учитель\Desktop\WhatsApp Image 2022-12-13 at 16.03.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00" y="1052736"/>
            <a:ext cx="6160326" cy="283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Учитель\Desktop\WhatsApp Image 2022-12-13 at 16.03.3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87" y="3710182"/>
            <a:ext cx="6840760" cy="31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читель\Desktop\WhatsApp Image 2022-12-13 at 16.03.0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567587" cy="557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0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r>
              <a:rPr lang="ru-RU" dirty="0" smtClean="0"/>
              <a:t>ПЕДКЛАСС НА МАРШРУТЕ УСПЕХА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20919" r="16270" b="8962"/>
          <a:stretch/>
        </p:blipFill>
        <p:spPr bwMode="auto">
          <a:xfrm>
            <a:off x="683568" y="1534886"/>
            <a:ext cx="7641434" cy="502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9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Ожидаемые результаты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Поступление в </a:t>
            </a:r>
            <a:r>
              <a:rPr lang="ru-RU" dirty="0" err="1" smtClean="0"/>
              <a:t>УрГПУ</a:t>
            </a:r>
            <a:r>
              <a:rPr lang="ru-RU" dirty="0" smtClean="0"/>
              <a:t> на льготных условиях по педагогическим специальностям</a:t>
            </a:r>
          </a:p>
          <a:p>
            <a:r>
              <a:rPr lang="ru-RU" dirty="0" smtClean="0"/>
              <a:t>Первоочередное зачисление при одинаковом количестве баллов по ЕГЭ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0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0583" y="4797152"/>
            <a:ext cx="5616624" cy="936104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accent1"/>
                </a:solidFill>
                <a:effectLst/>
              </a:rPr>
              <a:t>«500+» – это проект по </a:t>
            </a:r>
            <a:r>
              <a:rPr lang="ru-RU" sz="3100" dirty="0" smtClean="0">
                <a:solidFill>
                  <a:schemeClr val="accent1"/>
                </a:solidFill>
                <a:effectLst/>
              </a:rPr>
              <a:t>повышению  </a:t>
            </a:r>
            <a:r>
              <a:rPr lang="ru-RU" sz="3100" dirty="0">
                <a:solidFill>
                  <a:schemeClr val="accent1"/>
                </a:solidFill>
                <a:effectLst/>
              </a:rPr>
              <a:t>качества общего образования, инициированный Министерством просвещения </a:t>
            </a:r>
            <a:r>
              <a:rPr lang="ru-RU" sz="3100" dirty="0" smtClean="0">
                <a:solidFill>
                  <a:schemeClr val="accent1"/>
                </a:solidFill>
                <a:effectLst/>
              </a:rPr>
              <a:t>РФ. </a:t>
            </a:r>
            <a:br>
              <a:rPr lang="ru-RU" sz="3100" dirty="0" smtClean="0">
                <a:solidFill>
                  <a:schemeClr val="accent1"/>
                </a:solidFill>
                <a:effectLst/>
              </a:rPr>
            </a:br>
            <a:r>
              <a:rPr lang="ru-RU" sz="2700" dirty="0" smtClean="0">
                <a:solidFill>
                  <a:schemeClr val="accent1"/>
                </a:solidFill>
                <a:effectLst/>
              </a:rPr>
              <a:t/>
            </a:r>
            <a:br>
              <a:rPr lang="ru-RU" sz="2700" dirty="0" smtClean="0">
                <a:solidFill>
                  <a:schemeClr val="accent1"/>
                </a:solidFill>
                <a:effectLst/>
              </a:rPr>
            </a:br>
            <a:r>
              <a:rPr lang="ru-RU" sz="2700" dirty="0" smtClean="0">
                <a:solidFill>
                  <a:schemeClr val="accent1"/>
                </a:solidFill>
                <a:effectLst/>
              </a:rPr>
              <a:t>Свердловская область является </a:t>
            </a:r>
            <a:r>
              <a:rPr lang="ru-RU" sz="2700" dirty="0" smtClean="0">
                <a:solidFill>
                  <a:schemeClr val="accent1"/>
                </a:solidFill>
                <a:effectLst/>
              </a:rPr>
              <a:t/>
            </a:r>
            <a:br>
              <a:rPr lang="ru-RU" sz="2700" dirty="0" smtClean="0">
                <a:solidFill>
                  <a:schemeClr val="accent1"/>
                </a:solidFill>
                <a:effectLst/>
              </a:rPr>
            </a:br>
            <a:r>
              <a:rPr lang="ru-RU" sz="2700" dirty="0" smtClean="0">
                <a:solidFill>
                  <a:schemeClr val="accent1"/>
                </a:solidFill>
                <a:effectLst/>
              </a:rPr>
              <a:t>участником </a:t>
            </a:r>
            <a:r>
              <a:rPr lang="ru-RU" sz="2700" dirty="0" smtClean="0">
                <a:solidFill>
                  <a:schemeClr val="accent1"/>
                </a:solidFill>
                <a:effectLst/>
              </a:rPr>
              <a:t>этого проекта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8" r="19912" b="2876"/>
          <a:stretch/>
        </p:blipFill>
        <p:spPr bwMode="auto">
          <a:xfrm>
            <a:off x="0" y="510778"/>
            <a:ext cx="3108960" cy="382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425401"/>
            <a:ext cx="9236076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3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/>
              <a:t>Реализация образовательного проекта «Психолого-педагогический класс» станет возможностью профессиональной ориентации старшеклассников на педагогическую деятельность, а также подготовки будущих учителей для обновления педагогических кадров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5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Спасибо за внимание</a:t>
            </a:r>
          </a:p>
          <a:p>
            <a:pPr marL="109728" indent="0" algn="ctr">
              <a:buNone/>
            </a:pP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9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95363"/>
            <a:ext cx="9145016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</a:rPr>
              <a:t>На территории Свердловской области несколько педагогических университетов, но </a:t>
            </a:r>
            <a:r>
              <a:rPr lang="ru-RU" sz="2000" b="0" dirty="0" smtClean="0">
                <a:solidFill>
                  <a:srgbClr val="FF0000"/>
                </a:solidFill>
                <a:effectLst/>
              </a:rPr>
              <a:t>проблема нехватки молодых, квалифицированных педагогических специалистов существует!</a:t>
            </a:r>
            <a:endParaRPr lang="ru-RU" sz="4400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96310" y="2001551"/>
            <a:ext cx="6504046" cy="116258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Отсутствие осознанного выбора будущей профессии выпускниками школ</a:t>
            </a:r>
            <a:endParaRPr lang="ru-RU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4" y="4717521"/>
            <a:ext cx="19431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со стрелкой вниз 4"/>
          <p:cNvSpPr/>
          <p:nvPr/>
        </p:nvSpPr>
        <p:spPr>
          <a:xfrm>
            <a:off x="5064356" y="1501659"/>
            <a:ext cx="2387964" cy="648072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причина</a:t>
            </a:r>
            <a:endParaRPr lang="ru-RU" sz="2400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716016" y="2852936"/>
            <a:ext cx="2520280" cy="864096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результат</a:t>
            </a:r>
            <a:endParaRPr lang="ru-RU" sz="2400" dirty="0"/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2267744" y="3569359"/>
            <a:ext cx="6740624" cy="82232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73152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Даже успешно закончившие педагогический университет не идут работать в школу</a:t>
            </a:r>
            <a:endParaRPr lang="ru-RU" dirty="0"/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4499992" y="4402807"/>
            <a:ext cx="2952328" cy="1079210"/>
          </a:xfrm>
          <a:prstGeom prst="downArrowCallout">
            <a:avLst>
              <a:gd name="adj1" fmla="val 25000"/>
              <a:gd name="adj2" fmla="val 25000"/>
              <a:gd name="adj3" fmla="val 2448"/>
              <a:gd name="adj4" fmla="val 64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Пути решения проблемы</a:t>
            </a:r>
            <a:endParaRPr lang="ru-RU" sz="2000" dirty="0"/>
          </a:p>
        </p:txBody>
      </p:sp>
      <p:sp>
        <p:nvSpPr>
          <p:cNvPr id="13" name="Текст 5"/>
          <p:cNvSpPr txBox="1">
            <a:spLocks/>
          </p:cNvSpPr>
          <p:nvPr/>
        </p:nvSpPr>
        <p:spPr>
          <a:xfrm>
            <a:off x="1827548" y="5668596"/>
            <a:ext cx="7272808" cy="116258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73152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Создание  психолого-педагогических классов на базе образовательных учреждений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-104017" y="1485324"/>
            <a:ext cx="3307863" cy="3826885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Проблема нехватки педагогических кадров, актуальность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931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9289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Педагогический класс.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Цель создания и задачи 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92" y="1889448"/>
            <a:ext cx="9217024" cy="4968552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Цель создания </a:t>
            </a:r>
            <a:r>
              <a:rPr lang="ru-RU" dirty="0" smtClean="0"/>
              <a:t>– увеличение количества молодых педагогов в образовательных организациях нашего города и региона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Задачи деятельности ППК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Создать образовательную среду, обеспечивающую погружение старшеклассников в педагогическую профессию;</a:t>
            </a:r>
          </a:p>
          <a:p>
            <a:r>
              <a:rPr lang="ru-RU" dirty="0" smtClean="0"/>
              <a:t>Сформировать устойчивую мотивацию на получение педагогической профессии;</a:t>
            </a:r>
          </a:p>
          <a:p>
            <a:r>
              <a:rPr lang="ru-RU" dirty="0" smtClean="0"/>
              <a:t>Обеспечить возможность разработки каждым участником проекта индивидуальной образовательной траектории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9912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676456" cy="1066800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одбор </a:t>
            </a:r>
            <a:r>
              <a:rPr lang="ru-RU" b="1" dirty="0"/>
              <a:t>кадров для реализации проекта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28657"/>
              </p:ext>
            </p:extLst>
          </p:nvPr>
        </p:nvGraphicFramePr>
        <p:xfrm>
          <a:off x="179512" y="1844823"/>
          <a:ext cx="8712968" cy="482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8645"/>
                <a:gridCol w="5574323"/>
              </a:tblGrid>
              <a:tr h="422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Преподаватель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Предмет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7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Русский язык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Головина Марина Владимировна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7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Математика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Хайрулина Нина Федоровна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1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История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Баранова Наталья Александровна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7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Обществознание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Шлейнинг Катерина Павловна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7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Физика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Черногородова Любовь Ивановна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1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Литература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Головина Марина Владимировна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7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Биология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Тафинцева Татьяна Ивановна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7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Химия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Кудымова Виктория Викторовна 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1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Информатика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Лапшина Наталья Алексеевна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7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Ин.язык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Русин Иван Валерьевич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7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192688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4608512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1. Обучающиеся 10-11 классов школ города</a:t>
            </a:r>
          </a:p>
          <a:p>
            <a:pPr marL="137160" indent="0">
              <a:buNone/>
            </a:pPr>
            <a:r>
              <a:rPr lang="ru-RU" dirty="0" smtClean="0"/>
              <a:t>2. Прошли отбор для участия в образовательном проекте (мониторинг)</a:t>
            </a:r>
          </a:p>
          <a:p>
            <a:pPr marL="137160" indent="0">
              <a:buNone/>
            </a:pPr>
            <a:r>
              <a:rPr lang="ru-RU" dirty="0" smtClean="0"/>
              <a:t>3. Зачисление в педагогический класс на базе МАОУ НТГО «СОШ№2»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4" t="20091" r="51585" b="10056"/>
          <a:stretch/>
        </p:blipFill>
        <p:spPr bwMode="auto">
          <a:xfrm>
            <a:off x="5868144" y="116632"/>
            <a:ext cx="3039512" cy="3933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15725" r="49269" b="6571"/>
          <a:stretch/>
        </p:blipFill>
        <p:spPr bwMode="auto">
          <a:xfrm>
            <a:off x="5314528" y="1556792"/>
            <a:ext cx="3456384" cy="4248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1" t="15593" r="26056" b="6618"/>
          <a:stretch/>
        </p:blipFill>
        <p:spPr bwMode="auto">
          <a:xfrm>
            <a:off x="3995936" y="3565267"/>
            <a:ext cx="3232165" cy="3292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5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Приоритетные направления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069125"/>
              </p:ext>
            </p:extLst>
          </p:nvPr>
        </p:nvGraphicFramePr>
        <p:xfrm>
          <a:off x="467544" y="1628800"/>
          <a:ext cx="8229600" cy="478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58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96448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8 октября 2022 г.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Торжественное открытие </a:t>
            </a:r>
            <a:r>
              <a:rPr lang="ru-RU" dirty="0" err="1" smtClean="0">
                <a:solidFill>
                  <a:srgbClr val="C00000"/>
                </a:solidFill>
              </a:rPr>
              <a:t>педкласса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Учитель\Desktop\фестиваль\семинар\WhatsApp Image 2022-11-19 at 10.05.53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6768752" cy="31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C:\Users\Учитель\Desktop\фестиваль\семинар\WhatsApp Image 2022-11-19 at 10.55.36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860948" cy="250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3200" r="10834" b="41733"/>
          <a:stretch/>
        </p:blipFill>
        <p:spPr bwMode="auto">
          <a:xfrm>
            <a:off x="107504" y="4472946"/>
            <a:ext cx="6228184" cy="225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9400" y="692696"/>
            <a:ext cx="8964599" cy="1066800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23 ноября </a:t>
            </a:r>
            <a:r>
              <a:rPr lang="ru-RU" sz="1800" dirty="0" smtClean="0"/>
              <a:t>2022 года в </a:t>
            </a:r>
            <a:r>
              <a:rPr lang="ru-RU" sz="1800" dirty="0"/>
              <a:t>Технопарке универсальных педагогических компетенций состоялось торжественное подписание соглашений между Уральским государственным педагогическим университетом, образовательными организациями и педагогическими колледжами области, включенными в реализацию деятельности психолого-педагогических классов.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54556"/>
            <a:ext cx="5410450" cy="3603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8" y="1988840"/>
            <a:ext cx="4705633" cy="313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89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910</TotalTime>
  <Words>381</Words>
  <Application>Microsoft Office PowerPoint</Application>
  <PresentationFormat>Экран (4:3)</PresentationFormat>
  <Paragraphs>78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                 Организация и реализация проекта сетевой формы сотрудничества «Психолого-педагогический класс»                                         МАОУ НТГО «СОШ№2»         </vt:lpstr>
      <vt:lpstr>«500+» – это проект по повышению  качества общего образования, инициированный Министерством просвещения РФ.   Свердловская область является  участником этого проекта   </vt:lpstr>
      <vt:lpstr>На территории Свердловской области несколько педагогических университетов, но проблема нехватки молодых, квалифицированных педагогических специалистов существует!</vt:lpstr>
      <vt:lpstr>Педагогический класс. Цель создания и задачи деятельности</vt:lpstr>
      <vt:lpstr>Подбор кадров для реализации проекта </vt:lpstr>
      <vt:lpstr>Целевая аудитория</vt:lpstr>
      <vt:lpstr>Приоритетные направления</vt:lpstr>
      <vt:lpstr>8 октября 2022 г.  Торжественное открытие педкласса</vt:lpstr>
      <vt:lpstr>23 ноября 2022 года в Технопарке универсальных педагогических компетенций состоялось торжественное подписание соглашений между Уральским государственным педагогическим университетом, образовательными организациями и педагогическими колледжами области, включенными в реализацию деятельности психолого-педагогических классов.</vt:lpstr>
      <vt:lpstr>Организационная модель сетевого взаимодействия</vt:lpstr>
      <vt:lpstr>Трехстороннее соглашение</vt:lpstr>
      <vt:lpstr>Дополнительная образовательная программа «ППК » включает в себя 3 модуля: </vt:lpstr>
      <vt:lpstr>Элективный курс  «Индивидуальный проект» </vt:lpstr>
      <vt:lpstr>Результативность  функционирования психолого-педагогического класса</vt:lpstr>
      <vt:lpstr>Олимпиадное и конкурсное движение</vt:lpstr>
      <vt:lpstr>Экскурсия в Технопарк</vt:lpstr>
      <vt:lpstr>Мастер-класс по химии и биологии</vt:lpstr>
      <vt:lpstr>ПЕДКЛАСС НА МАРШРУТЕ УСПЕХА</vt:lpstr>
      <vt:lpstr>Ожидаемые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Учитель</cp:lastModifiedBy>
  <cp:revision>42</cp:revision>
  <dcterms:modified xsi:type="dcterms:W3CDTF">2022-12-14T11:44:41Z</dcterms:modified>
</cp:coreProperties>
</file>