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1"/>
    <p:sldMasterId id="2147483664" r:id="rId2"/>
  </p:sldMasterIdLst>
  <p:sldIdLst>
    <p:sldId id="256" r:id="rId3"/>
    <p:sldId id="257" r:id="rId4"/>
    <p:sldId id="30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1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</p:sldIdLst>
  <p:sldSz cx="12192000" cy="6858000"/>
  <p:notesSz cx="12192000" cy="6858000"/>
  <p:embeddedFontLst>
    <p:embeddedFont>
      <p:font typeface="Palatino Linotype" pitchFamily="18" charset="0"/>
      <p:regular r:id="rId49"/>
      <p:bold r:id="rId50"/>
      <p:italic r:id="rId51"/>
      <p:boldItalic r:id="rId52"/>
    </p:embeddedFont>
    <p:embeddedFont>
      <p:font typeface="Century Gothic" pitchFamily="34" charset="0"/>
      <p:regular r:id="rId53"/>
      <p:bold r:id="rId54"/>
      <p:italic r:id="rId55"/>
      <p:boldItalic r:id="rId56"/>
    </p:embeddedFont>
    <p:embeddedFont>
      <p:font typeface="HGTSQU+Times New Roman Bold" charset="0"/>
      <p:regular r:id="rId57"/>
    </p:embeddedFont>
    <p:embeddedFont>
      <p:font typeface="UJIVWL+Times New Roman Bold" charset="0"/>
      <p:regular r:id="rId58"/>
    </p:embeddedFont>
    <p:embeddedFont>
      <p:font typeface="Verdana" pitchFamily="34" charset="0"/>
      <p:regular r:id="rId59"/>
      <p:bold r:id="rId60"/>
      <p:italic r:id="rId61"/>
      <p:boldItalic r:id="rId62"/>
    </p:embeddedFont>
    <p:embeddedFont>
      <p:font typeface="Wingdings 2" pitchFamily="18" charset="2"/>
      <p:regular r:id="rId63"/>
    </p:embeddedFont>
    <p:embeddedFont>
      <p:font typeface="QFVSMC+Georgia" charset="0"/>
      <p:regular r:id="rId64"/>
    </p:embeddedFont>
    <p:embeddedFont>
      <p:font typeface="PQVCHW+Arial" charset="0"/>
      <p:regular r:id="rId65"/>
    </p:embeddedFont>
    <p:embeddedFont>
      <p:font typeface="LKPOLU+Arial Bold" charset="0"/>
      <p:regular r:id="rId66"/>
    </p:embeddedFont>
    <p:embeddedFont>
      <p:font typeface="LKLTTV+Georgia" charset="0"/>
      <p:regular r:id="rId67"/>
    </p:embeddedFont>
    <p:embeddedFont>
      <p:font typeface="DMRQNH+Trebuchet MS" charset="0"/>
      <p:regular r:id="rId68"/>
    </p:embeddedFont>
    <p:embeddedFont>
      <p:font typeface="ISQKKM+Trebuchet MS Bold Italic" charset="0"/>
      <p:regular r:id="rId69"/>
    </p:embeddedFont>
    <p:embeddedFont>
      <p:font typeface="PNMDPO+Arial" charset="0"/>
      <p:regular r:id="rId70"/>
    </p:embeddedFont>
    <p:embeddedFont>
      <p:font typeface="FPGRCL+Arial Bold" charset="0"/>
      <p:regular r:id="rId71"/>
    </p:embeddedFont>
    <p:embeddedFont>
      <p:font typeface="MSOBJC+Trebuchet MS Bold Italic" charset="0"/>
      <p:regular r:id="rId72"/>
    </p:embeddedFont>
    <p:embeddedFont>
      <p:font typeface="BGTMVP+Trebuchet MS" charset="0"/>
      <p:regular r:id="rId73"/>
    </p:embeddedFont>
    <p:embeddedFont>
      <p:font typeface="EWAIME+Trebuchet MS Bold" charset="0"/>
      <p:regular r:id="rId74"/>
    </p:embeddedFont>
    <p:embeddedFont>
      <p:font typeface="PIULRD+Times New Roman" charset="0"/>
      <p:regular r:id="rId75"/>
    </p:embeddedFont>
    <p:embeddedFont>
      <p:font typeface="ASCSNG+Trebuchet MS Bold" charset="0"/>
      <p:regular r:id="rId76"/>
    </p:embeddedFont>
    <p:embeddedFont>
      <p:font typeface="UOTPES+Arial Italic" charset="0"/>
      <p:regular r:id="rId77"/>
    </p:embeddedFont>
    <p:embeddedFont>
      <p:font typeface="BBTUNF+Wingdings 3" charset="2"/>
      <p:regular r:id="rId78"/>
    </p:embeddedFont>
    <p:embeddedFont>
      <p:font typeface="Lucida Sans Unicode" pitchFamily="34" charset="0"/>
      <p:regular r:id="rId79"/>
    </p:embeddedFont>
    <p:embeddedFont>
      <p:font typeface="CLGPTG+Times New Roman" charset="0"/>
      <p:regular r:id="rId80"/>
    </p:embeddedFont>
    <p:embeddedFont>
      <p:font typeface="IVPJEM+Wingdings" charset="2"/>
      <p:regular r:id="rId81"/>
    </p:embeddedFont>
    <p:embeddedFont>
      <p:font typeface="Wingdings 3" pitchFamily="18" charset="2"/>
      <p:regular r:id="rId8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8" y="-9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font" Target="fonts/font15.fntdata"/><Relationship Id="rId68" Type="http://schemas.openxmlformats.org/officeDocument/2006/relationships/font" Target="fonts/font20.fntdata"/><Relationship Id="rId76" Type="http://schemas.openxmlformats.org/officeDocument/2006/relationships/font" Target="fonts/font28.fntdata"/><Relationship Id="rId84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font" Target="fonts/font2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font" Target="fonts/font18.fntdata"/><Relationship Id="rId74" Type="http://schemas.openxmlformats.org/officeDocument/2006/relationships/font" Target="fonts/font26.fntdata"/><Relationship Id="rId79" Type="http://schemas.openxmlformats.org/officeDocument/2006/relationships/font" Target="fonts/font31.fntdata"/><Relationship Id="rId5" Type="http://schemas.openxmlformats.org/officeDocument/2006/relationships/slide" Target="slides/slide3.xml"/><Relationship Id="rId61" Type="http://schemas.openxmlformats.org/officeDocument/2006/relationships/font" Target="fonts/font13.fntdata"/><Relationship Id="rId82" Type="http://schemas.openxmlformats.org/officeDocument/2006/relationships/font" Target="fonts/font34.fntdata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8.fntdata"/><Relationship Id="rId64" Type="http://schemas.openxmlformats.org/officeDocument/2006/relationships/font" Target="fonts/font16.fntdata"/><Relationship Id="rId69" Type="http://schemas.openxmlformats.org/officeDocument/2006/relationships/font" Target="fonts/font21.fntdata"/><Relationship Id="rId77" Type="http://schemas.openxmlformats.org/officeDocument/2006/relationships/font" Target="fonts/font29.fntdata"/><Relationship Id="rId8" Type="http://schemas.openxmlformats.org/officeDocument/2006/relationships/slide" Target="slides/slide6.xml"/><Relationship Id="rId51" Type="http://schemas.openxmlformats.org/officeDocument/2006/relationships/font" Target="fonts/font3.fntdata"/><Relationship Id="rId72" Type="http://schemas.openxmlformats.org/officeDocument/2006/relationships/font" Target="fonts/font24.fntdata"/><Relationship Id="rId80" Type="http://schemas.openxmlformats.org/officeDocument/2006/relationships/font" Target="fonts/font32.fntdata"/><Relationship Id="rId85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11.fntdata"/><Relationship Id="rId67" Type="http://schemas.openxmlformats.org/officeDocument/2006/relationships/font" Target="fonts/font19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6.fntdata"/><Relationship Id="rId62" Type="http://schemas.openxmlformats.org/officeDocument/2006/relationships/font" Target="fonts/font14.fntdata"/><Relationship Id="rId70" Type="http://schemas.openxmlformats.org/officeDocument/2006/relationships/font" Target="fonts/font22.fntdata"/><Relationship Id="rId75" Type="http://schemas.openxmlformats.org/officeDocument/2006/relationships/font" Target="fonts/font27.fntdata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font" Target="fonts/font17.fntdata"/><Relationship Id="rId73" Type="http://schemas.openxmlformats.org/officeDocument/2006/relationships/font" Target="fonts/font25.fntdata"/><Relationship Id="rId78" Type="http://schemas.openxmlformats.org/officeDocument/2006/relationships/font" Target="fonts/font30.fntdata"/><Relationship Id="rId81" Type="http://schemas.openxmlformats.org/officeDocument/2006/relationships/font" Target="fonts/font33.fntdata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1605-5C38-4915-9556-F82F075CC22B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F3D1F-16CA-494F-AE09-E3C53E8B42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6497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FB2B-695D-4E4E-888B-46881B2A8969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EC10-4C15-4FF1-B598-9077237972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0186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5994400" y="3924300"/>
            <a:ext cx="112184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6261100" y="3924300"/>
            <a:ext cx="112184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5729818" y="3924300"/>
            <a:ext cx="112183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A1423-5BE9-478E-A0AC-51906F6F2297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8363-9AE6-4FF2-B3B8-1B8F49120E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705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F507E-9018-4003-A6BB-C7E4AB8A7D5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6D725-DCEF-4D35-A8E7-D41E0D837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1535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436A6-51F6-40BA-A68A-7D45F16BB340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E081-77A4-40E7-BA7B-5BB4588FE0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5489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B365-6D5A-4BE4-BC09-AA58BAC9A035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50FA8-0184-4D4C-BF21-E6B90FA5A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7012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D4309-2A5C-4892-A4F3-8B3F42B1F8DE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98DD-8061-490B-99CF-4C915B290B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003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82C66F-79F4-4E8A-99B6-50E41ABB9C55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A1C86-33CB-4441-984A-C179756963B9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FF1E1-EA57-4D8C-9270-AAFBFDAEF6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5168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3D9B1-213D-4A59-A744-4107A9D432D8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104F1-1B03-42C0-8DCF-6212E835D7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8026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8411C-6243-454D-9013-22B94C57C5AD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7E7CA-53DB-48BA-BCC9-96832728C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815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DD3DA-66DB-4CF3-B2ED-42E6454938F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079B-73A8-4276-AF1B-FA68E5F6D7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67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3601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9626E874-FAF8-4601-A9E7-D7CFB097834D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28.09.2023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418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901" y="6356351"/>
            <a:ext cx="749300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588CCB-A485-4844-B507-6D140E21DEA7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sp>
        <p:nvSpPr>
          <p:cNvPr id="7" name="Oval 6"/>
          <p:cNvSpPr/>
          <p:nvPr/>
        </p:nvSpPr>
        <p:spPr>
          <a:xfrm>
            <a:off x="11277600" y="6499225"/>
            <a:ext cx="112184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59885" y="6499225"/>
            <a:ext cx="112183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7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anose="0204050205050503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ria.ru/event_Edinyjj_gosudarstvennyjj_ehkzamen_EGEH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11808" y="4672332"/>
            <a:ext cx="1578933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Особе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223607" y="4672332"/>
            <a:ext cx="1494466" cy="10975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ии</a:t>
            </a:r>
            <a:r>
              <a:rPr sz="3600" b="1" i="1" spc="1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36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</a:t>
            </a:r>
          </a:p>
          <a:p>
            <a:pPr marL="293396" marR="0">
              <a:lnSpc>
                <a:spcPts val="4024"/>
              </a:lnSpc>
              <a:spcBef>
                <a:spcPts val="295"/>
              </a:spcBef>
              <a:spcAft>
                <a:spcPts val="0"/>
              </a:spcAft>
            </a:pPr>
            <a:r>
              <a:rPr sz="3600" b="1" i="1" spc="-3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году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424940" y="5220670"/>
            <a:ext cx="1804376" cy="549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4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провед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044952" y="451809"/>
            <a:ext cx="4476277" cy="510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Предметы</a:t>
            </a:r>
            <a:r>
              <a:rPr sz="3200" b="1" i="1" spc="-17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по выбору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75181" y="1461498"/>
            <a:ext cx="6649699" cy="3035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Можно</a:t>
            </a:r>
            <a:r>
              <a:rPr sz="1800" b="1" i="1" spc="15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выбрать</a:t>
            </a:r>
            <a:r>
              <a:rPr sz="1800" b="1" i="1" spc="-12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любое количество</a:t>
            </a:r>
            <a:r>
              <a:rPr sz="1800" b="1" i="1" spc="30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предметов</a:t>
            </a:r>
            <a:r>
              <a:rPr sz="1800" b="1" i="1" spc="-32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из списка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75181" y="1845734"/>
            <a:ext cx="2892474" cy="835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Обществознание</a:t>
            </a:r>
          </a:p>
          <a:p>
            <a:pPr marL="0" marR="0">
              <a:lnSpc>
                <a:spcPts val="2683"/>
              </a:lnSpc>
              <a:spcBef>
                <a:spcPts val="916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Физика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75181" y="2760515"/>
            <a:ext cx="1133028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Химия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75181" y="3217715"/>
            <a:ext cx="1644699" cy="835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Биология</a:t>
            </a:r>
          </a:p>
          <a:p>
            <a:pPr marL="0" marR="0">
              <a:lnSpc>
                <a:spcPts val="2683"/>
              </a:lnSpc>
              <a:spcBef>
                <a:spcPts val="916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История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575181" y="4132369"/>
            <a:ext cx="2140446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spc="-12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Литература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75181" y="4589569"/>
            <a:ext cx="6020766" cy="653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Информатика и ИКТ</a:t>
            </a:r>
          </a:p>
          <a:p>
            <a:pPr marL="0" marR="0">
              <a:lnSpc>
                <a:spcPts val="2013"/>
              </a:lnSpc>
              <a:spcBef>
                <a:spcPts val="101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(информационно</a:t>
            </a:r>
            <a:r>
              <a:rPr sz="1800" b="1" i="1" dirty="0">
                <a:solidFill>
                  <a:srgbClr val="000099"/>
                </a:solidFill>
                <a:latin typeface="DVICIU+Arial Bold Italic"/>
                <a:cs typeface="DVICIU+Arial Bold Italic"/>
              </a:rPr>
              <a:t>-</a:t>
            </a: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коммуникационные</a:t>
            </a:r>
            <a:r>
              <a:rPr sz="1800" b="1" i="1" spc="-42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технологии)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75181" y="5321420"/>
            <a:ext cx="1848891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spc="-13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География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575181" y="5778620"/>
            <a:ext cx="5958760" cy="928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Иностранные языки</a:t>
            </a:r>
          </a:p>
          <a:p>
            <a:pPr marL="0" marR="0">
              <a:lnSpc>
                <a:spcPts val="2013"/>
              </a:lnSpc>
              <a:spcBef>
                <a:spcPts val="101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(английский, немецкий, французский</a:t>
            </a:r>
            <a:r>
              <a:rPr sz="1800" b="1" i="1" spc="-25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и испанский,</a:t>
            </a:r>
          </a:p>
          <a:p>
            <a:pPr marL="0" marR="0">
              <a:lnSpc>
                <a:spcPts val="2010"/>
              </a:lnSpc>
              <a:spcBef>
                <a:spcPts val="150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китайский)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85414" y="276306"/>
            <a:ext cx="3512049" cy="627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642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Математика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0596" y="1756089"/>
            <a:ext cx="2027748" cy="1118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182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Базовый</a:t>
            </a:r>
          </a:p>
          <a:p>
            <a:pPr marL="42672" marR="0">
              <a:lnSpc>
                <a:spcPts val="4180"/>
              </a:lnSpc>
              <a:spcBef>
                <a:spcPts val="142"/>
              </a:spcBef>
              <a:spcAft>
                <a:spcPts val="0"/>
              </a:spcAft>
            </a:pPr>
            <a:r>
              <a:rPr sz="3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уровень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63412" y="1756089"/>
            <a:ext cx="3013670" cy="1118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182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Профильный</a:t>
            </a:r>
          </a:p>
          <a:p>
            <a:pPr marL="533653" marR="0">
              <a:lnSpc>
                <a:spcPts val="4180"/>
              </a:lnSpc>
              <a:spcBef>
                <a:spcPts val="142"/>
              </a:spcBef>
              <a:spcAft>
                <a:spcPts val="0"/>
              </a:spcAft>
            </a:pPr>
            <a:r>
              <a:rPr sz="3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уровень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02233" y="3787709"/>
            <a:ext cx="4356545" cy="392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Для получения</a:t>
            </a:r>
            <a:r>
              <a:rPr sz="2400" b="1" i="1" spc="-23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аттестата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91810" y="4021897"/>
            <a:ext cx="3751536" cy="14895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Для поступления</a:t>
            </a:r>
            <a:r>
              <a:rPr sz="2400" b="1" i="1" spc="-38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 вуз,</a:t>
            </a:r>
          </a:p>
          <a:p>
            <a:pPr marL="501396" marR="0">
              <a:lnSpc>
                <a:spcPts val="2786"/>
              </a:lnSpc>
              <a:spcBef>
                <a:spcPts val="95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где математика</a:t>
            </a:r>
          </a:p>
          <a:p>
            <a:pPr marL="347472" marR="0">
              <a:lnSpc>
                <a:spcPts val="2786"/>
              </a:lnSpc>
              <a:spcBef>
                <a:spcPts val="43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внесена</a:t>
            </a:r>
            <a:r>
              <a:rPr sz="2400" b="1" i="1" spc="-35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 перечень</a:t>
            </a:r>
          </a:p>
          <a:p>
            <a:pPr marL="698373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обязательных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53084" y="4518721"/>
            <a:ext cx="3751535" cy="1123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Для поступления</a:t>
            </a:r>
            <a:r>
              <a:rPr sz="2400" b="1" i="1" spc="-38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 вуз,</a:t>
            </a:r>
          </a:p>
          <a:p>
            <a:pPr marL="502919" marR="0">
              <a:lnSpc>
                <a:spcPts val="2789"/>
              </a:lnSpc>
              <a:spcBef>
                <a:spcPts val="91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где</a:t>
            </a:r>
            <a:r>
              <a:rPr sz="2400" b="1" i="1" spc="-10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математика</a:t>
            </a:r>
          </a:p>
          <a:p>
            <a:pPr marL="858012" marR="0">
              <a:lnSpc>
                <a:spcPts val="2786"/>
              </a:lnSpc>
              <a:spcBef>
                <a:spcPts val="44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не</a:t>
            </a:r>
            <a:r>
              <a:rPr sz="2400" b="1" i="1" spc="-10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является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160262" y="5484905"/>
            <a:ext cx="2618195" cy="7583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9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вступительных</a:t>
            </a:r>
          </a:p>
          <a:p>
            <a:pPr marL="382905" marR="0">
              <a:lnSpc>
                <a:spcPts val="2786"/>
              </a:lnSpc>
              <a:spcBef>
                <a:spcPts val="95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испытаний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92580" y="5616255"/>
            <a:ext cx="2671515" cy="757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вступительным</a:t>
            </a:r>
          </a:p>
          <a:p>
            <a:pPr marL="452627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экзаменом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91153" y="327746"/>
            <a:ext cx="5184162" cy="435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Для получения</a:t>
            </a:r>
            <a:r>
              <a:rPr sz="2800" b="1" i="1" spc="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аттестата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42136" y="1500083"/>
            <a:ext cx="7757184" cy="435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Минимальное</a:t>
            </a:r>
            <a:r>
              <a:rPr sz="2800" b="1" i="1" spc="54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количество</a:t>
            </a:r>
            <a:r>
              <a:rPr sz="2800" b="1" i="1" spc="37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баллов ЕГЭ по: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30859" y="2326429"/>
            <a:ext cx="8523401" cy="1110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русскому языку – </a:t>
            </a:r>
            <a:r>
              <a:rPr sz="24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24 </a:t>
            </a: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балла</a:t>
            </a:r>
          </a:p>
          <a:p>
            <a:pPr marL="0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(по</a:t>
            </a:r>
            <a:r>
              <a:rPr sz="2400" b="1" i="1" spc="2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100-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балльной</a:t>
            </a:r>
            <a:r>
              <a:rPr sz="2400" b="1" i="1" spc="20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шкале)</a:t>
            </a:r>
            <a:r>
              <a:rPr sz="2400" b="1" i="1" spc="20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</a:t>
            </a:r>
            <a:r>
              <a:rPr sz="2400" b="1" i="1" spc="2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получения</a:t>
            </a:r>
            <a:r>
              <a:rPr sz="2400" b="1" i="1" spc="22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аттестата,</a:t>
            </a:r>
          </a:p>
          <a:p>
            <a:pPr marL="0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sz="2400" b="1" i="1" dirty="0">
                <a:solidFill>
                  <a:srgbClr val="FF0000"/>
                </a:solidFill>
                <a:latin typeface="DVICIU+Arial Bold Italic"/>
                <a:cs typeface="DVICIU+Arial Bold Italic"/>
              </a:rPr>
              <a:t>40 </a:t>
            </a:r>
            <a:r>
              <a:rPr sz="2400" b="1" i="1" dirty="0">
                <a:solidFill>
                  <a:srgbClr val="FF0000"/>
                </a:solidFill>
                <a:latin typeface="PSRNKI+Arial Bold Italic"/>
                <a:cs typeface="PSRNKI+Arial Bold Italic"/>
              </a:rPr>
              <a:t>баллов</a:t>
            </a:r>
            <a:r>
              <a:rPr sz="2400" b="1" i="1" spc="13" dirty="0">
                <a:solidFill>
                  <a:srgbClr val="FF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 </a:t>
            </a:r>
            <a:r>
              <a:rPr sz="24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поступления</a:t>
            </a:r>
            <a:r>
              <a:rPr sz="2400" b="1" i="1" spc="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</a:t>
            </a:r>
            <a:r>
              <a:rPr sz="2400" b="1" i="1" spc="-6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ВУЗ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8200" y="3665390"/>
            <a:ext cx="6503590" cy="744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математике</a:t>
            </a:r>
            <a:r>
              <a:rPr sz="2400" b="1" i="1" spc="2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базового</a:t>
            </a:r>
            <a:r>
              <a:rPr sz="2400" b="1" i="1" spc="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уровня – </a:t>
            </a:r>
            <a:r>
              <a:rPr sz="24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</a:t>
            </a:r>
            <a:r>
              <a:rPr sz="2400" b="1" i="1" spc="-10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балла</a:t>
            </a:r>
          </a:p>
          <a:p>
            <a:pPr marL="0" marR="0">
              <a:lnSpc>
                <a:spcPts val="2681"/>
              </a:lnSpc>
              <a:spcBef>
                <a:spcPts val="201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(по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5-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балльной шкале),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93064" y="5050430"/>
            <a:ext cx="8523350" cy="1110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математике</a:t>
            </a:r>
            <a:r>
              <a:rPr sz="2400" b="1" i="1" spc="2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профильного</a:t>
            </a:r>
            <a:r>
              <a:rPr sz="24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уровня</a:t>
            </a:r>
            <a:r>
              <a:rPr sz="24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– </a:t>
            </a:r>
            <a:r>
              <a:rPr sz="24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27 </a:t>
            </a: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баллов</a:t>
            </a:r>
          </a:p>
          <a:p>
            <a:pPr marL="0" marR="0">
              <a:lnSpc>
                <a:spcPts val="2681"/>
              </a:lnSpc>
              <a:spcBef>
                <a:spcPts val="201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(по</a:t>
            </a:r>
            <a:r>
              <a:rPr sz="2400" b="1" i="1" spc="20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100-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балльной</a:t>
            </a:r>
            <a:r>
              <a:rPr sz="2400" b="1" i="1" spc="20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шкале)</a:t>
            </a:r>
            <a:r>
              <a:rPr sz="2400" b="1" i="1" spc="22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</a:t>
            </a:r>
            <a:r>
              <a:rPr sz="2400" b="1" i="1" spc="2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получения</a:t>
            </a:r>
            <a:r>
              <a:rPr sz="2400" b="1" i="1" spc="22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аттестата,</a:t>
            </a:r>
          </a:p>
          <a:p>
            <a:pPr marL="0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sz="2400" b="1" i="1" dirty="0">
                <a:solidFill>
                  <a:srgbClr val="FF0000"/>
                </a:solidFill>
                <a:latin typeface="DVICIU+Arial Bold Italic"/>
                <a:cs typeface="DVICIU+Arial Bold Italic"/>
              </a:rPr>
              <a:t>39 </a:t>
            </a:r>
            <a:r>
              <a:rPr sz="2400" b="1" i="1" dirty="0">
                <a:solidFill>
                  <a:srgbClr val="FF0000"/>
                </a:solidFill>
                <a:latin typeface="PSRNKI+Arial Bold Italic"/>
                <a:cs typeface="PSRNKI+Arial Bold Italic"/>
              </a:rPr>
              <a:t>баллов</a:t>
            </a:r>
            <a:r>
              <a:rPr sz="2400" b="1" i="1" spc="15" dirty="0">
                <a:solidFill>
                  <a:srgbClr val="FF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 </a:t>
            </a:r>
            <a:r>
              <a:rPr sz="24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поступления</a:t>
            </a:r>
            <a:r>
              <a:rPr sz="2400" b="1" i="1" spc="2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</a:t>
            </a:r>
            <a:r>
              <a:rPr sz="2400" b="1" i="1" spc="-6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ВУЗ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  <a:r>
              <a:rPr sz="2400" b="1" i="1" spc="10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46374" y="164700"/>
            <a:ext cx="4733572" cy="8615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Неудовлетворительный</a:t>
            </a:r>
          </a:p>
          <a:p>
            <a:pPr marL="748284" marR="0">
              <a:lnSpc>
                <a:spcPts val="3123"/>
              </a:lnSpc>
              <a:spcBef>
                <a:spcPts val="286"/>
              </a:spcBef>
              <a:spcAft>
                <a:spcPts val="0"/>
              </a:spcAft>
            </a:pPr>
            <a:r>
              <a:rPr sz="2800" b="1" i="1" spc="-2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результат</a:t>
            </a:r>
            <a:r>
              <a:rPr sz="2800" b="1" i="1" spc="4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на ЕГЭ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6993" y="1559770"/>
            <a:ext cx="8978130" cy="12378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1.</a:t>
            </a:r>
            <a:r>
              <a:rPr sz="2000" b="1" i="1" spc="-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Неудовлетворительный</a:t>
            </a:r>
            <a:r>
              <a:rPr sz="20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результат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 одному</a:t>
            </a:r>
            <a:r>
              <a:rPr sz="2000" b="1" i="1" u="sng" spc="-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из обязательных</a:t>
            </a:r>
          </a:p>
          <a:p>
            <a:pPr marL="286512" marR="0">
              <a:lnSpc>
                <a:spcPts val="2238"/>
              </a:lnSpc>
              <a:spcBef>
                <a:spcPts val="156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учебных</a:t>
            </a:r>
            <a:r>
              <a:rPr sz="2000" b="1" i="1" u="sng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предметов</a:t>
            </a:r>
            <a:r>
              <a:rPr sz="2000" b="1" i="1" spc="-1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(русский</a:t>
            </a:r>
            <a:r>
              <a:rPr sz="2000" b="1" i="1" spc="-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язык или математика)</a:t>
            </a:r>
            <a:r>
              <a:rPr sz="2000" b="1" i="1" spc="-3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–</a:t>
            </a:r>
          </a:p>
          <a:p>
            <a:pPr marL="286512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пересдача</a:t>
            </a:r>
            <a:r>
              <a:rPr sz="2000" b="1" i="1" spc="-2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 текущем</a:t>
            </a:r>
            <a:r>
              <a:rPr sz="2000" b="1" i="1" u="sng" spc="-2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учебном</a:t>
            </a:r>
            <a:r>
              <a:rPr sz="2000" b="1" i="1" u="sng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году</a:t>
            </a:r>
            <a:r>
              <a:rPr sz="2000" b="1" i="1" spc="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 дополнительные</a:t>
            </a:r>
            <a:r>
              <a:rPr sz="20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сроки</a:t>
            </a:r>
          </a:p>
          <a:p>
            <a:pPr marL="286512" marR="0">
              <a:lnSpc>
                <a:spcPts val="2234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(июнь).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01928" y="3126083"/>
            <a:ext cx="8792078" cy="9328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2.</a:t>
            </a:r>
            <a:r>
              <a:rPr sz="2000" b="1" i="1" spc="-19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Повторно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неудовлетворительный</a:t>
            </a:r>
            <a:r>
              <a:rPr sz="2000" b="1" i="1" spc="-1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результат</a:t>
            </a:r>
            <a:r>
              <a:rPr sz="20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по одному</a:t>
            </a:r>
            <a:r>
              <a:rPr sz="2000" b="1" i="1" spc="-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из</a:t>
            </a:r>
          </a:p>
          <a:p>
            <a:pPr marL="286512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этих</a:t>
            </a:r>
            <a:r>
              <a:rPr sz="2000" b="1" i="1" spc="-1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предметов</a:t>
            </a:r>
            <a:r>
              <a:rPr sz="2000" b="1" i="1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</a:t>
            </a:r>
            <a:r>
              <a:rPr sz="20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дополнительные сроки – пересдача</a:t>
            </a:r>
            <a:r>
              <a:rPr sz="2000" b="1" i="1" spc="-2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 ранее</a:t>
            </a:r>
          </a:p>
          <a:p>
            <a:pPr marL="286512" marR="0">
              <a:lnSpc>
                <a:spcPts val="2234"/>
              </a:lnSpc>
              <a:spcBef>
                <a:spcPts val="164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1 сентября</a:t>
            </a:r>
            <a:r>
              <a:rPr sz="2000" b="1" i="1" u="sng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текущего</a:t>
            </a:r>
            <a:r>
              <a:rPr sz="2000" b="1" i="1" u="sng" spc="-2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года.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66876" y="4559786"/>
            <a:ext cx="8595883" cy="6276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3.</a:t>
            </a:r>
            <a:r>
              <a:rPr sz="2000" b="1" i="1" spc="-19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Неудовлетворительный </a:t>
            </a:r>
            <a:r>
              <a:rPr sz="20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результат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</a:t>
            </a:r>
            <a:r>
              <a:rPr sz="2000" b="1" i="1" u="sng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 русскому</a:t>
            </a:r>
            <a:r>
              <a:rPr sz="2000" b="1" i="1" u="sng" spc="-3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языку,</a:t>
            </a:r>
            <a:r>
              <a:rPr sz="2000" b="1" i="1" u="sng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 по</a:t>
            </a:r>
          </a:p>
          <a:p>
            <a:pPr marL="286512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математике</a:t>
            </a:r>
            <a:r>
              <a:rPr sz="2000" b="1" i="1" spc="-2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–</a:t>
            </a:r>
            <a:r>
              <a:rPr sz="20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пересдача</a:t>
            </a:r>
            <a:r>
              <a:rPr sz="2000" b="1" i="1" spc="-2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 ранее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1 сентября</a:t>
            </a:r>
            <a:r>
              <a:rPr sz="2000" b="1" i="1" u="sng" spc="-2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текущего</a:t>
            </a:r>
            <a:r>
              <a:rPr sz="2000" b="1" i="1" u="sng" spc="-2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года.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05838" y="5579585"/>
            <a:ext cx="6126525" cy="7446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Предметы по</a:t>
            </a:r>
            <a:r>
              <a:rPr sz="2400" b="1" i="1" spc="-12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 выбору</a:t>
            </a:r>
            <a:r>
              <a:rPr sz="2400" b="1" i="1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 в </a:t>
            </a:r>
            <a:r>
              <a:rPr sz="2400" b="1" i="1" spc="-15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текущем</a:t>
            </a:r>
            <a:r>
              <a:rPr sz="2400" b="1" i="1" spc="40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19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году</a:t>
            </a:r>
          </a:p>
          <a:p>
            <a:pPr marL="1669160" marR="0">
              <a:lnSpc>
                <a:spcPts val="2681"/>
              </a:lnSpc>
              <a:spcBef>
                <a:spcPts val="201"/>
              </a:spcBef>
              <a:spcAft>
                <a:spcPts val="0"/>
              </a:spcAft>
            </a:pPr>
            <a:r>
              <a:rPr sz="2400" b="1" i="1" dirty="0">
                <a:solidFill>
                  <a:srgbClr val="990033"/>
                </a:solidFill>
                <a:latin typeface="PSRNKI+Arial Bold Italic"/>
                <a:cs typeface="PSRNKI+Arial Bold Italic"/>
              </a:rPr>
              <a:t>не пересдаются.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787775" y="273596"/>
            <a:ext cx="4399199" cy="510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3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ЕГЭ</a:t>
            </a:r>
            <a:r>
              <a:rPr sz="3200" b="1" i="1" spc="-12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по</a:t>
            </a:r>
            <a:r>
              <a:rPr sz="3200" b="1" i="1" spc="-1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информатике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91668" y="1322515"/>
            <a:ext cx="8179624" cy="842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spc="-11" dirty="0">
                <a:solidFill>
                  <a:srgbClr val="002060"/>
                </a:solidFill>
                <a:latin typeface="FPGRCL+Arial Bold"/>
                <a:cs typeface="FPGRCL+Arial Bold"/>
              </a:rPr>
              <a:t>Ключевые</a:t>
            </a:r>
            <a:r>
              <a:rPr sz="1800" b="1" spc="3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особенности</a:t>
            </a:r>
            <a:r>
              <a:rPr sz="1800" b="1" spc="3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КЕГЭ</a:t>
            </a:r>
            <a:r>
              <a:rPr sz="1800" b="1" dirty="0">
                <a:solidFill>
                  <a:srgbClr val="002060"/>
                </a:solidFill>
                <a:latin typeface="LKPOLU+Arial Bold"/>
                <a:cs typeface="LKPOLU+Arial Bold"/>
              </a:rPr>
              <a:t>: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Участник</a:t>
            </a:r>
            <a:r>
              <a:rPr sz="1800" b="1" spc="196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самостоятельно</a:t>
            </a:r>
            <a:r>
              <a:rPr sz="1800" b="1" spc="198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сдает</a:t>
            </a:r>
            <a:r>
              <a:rPr sz="1800" b="1" spc="196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экзамен</a:t>
            </a:r>
            <a:r>
              <a:rPr sz="1800" b="1" spc="1970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на</a:t>
            </a:r>
            <a:r>
              <a:rPr sz="1800" b="1" spc="1962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компьютере,</a:t>
            </a:r>
          </a:p>
          <a:p>
            <a:pPr marL="286512" marR="0">
              <a:lnSpc>
                <a:spcPts val="2013"/>
              </a:lnSpc>
              <a:spcBef>
                <a:spcPts val="146"/>
              </a:spcBef>
              <a:spcAft>
                <a:spcPts val="0"/>
              </a:spcAft>
            </a:pPr>
            <a:r>
              <a:rPr sz="1800" b="1" spc="-17" dirty="0">
                <a:solidFill>
                  <a:srgbClr val="002060"/>
                </a:solidFill>
                <a:latin typeface="FPGRCL+Arial Bold"/>
                <a:cs typeface="FPGRCL+Arial Bold"/>
              </a:rPr>
              <a:t>используя</a:t>
            </a:r>
            <a:r>
              <a:rPr sz="1800" b="1" spc="5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spc="-12" dirty="0">
                <a:solidFill>
                  <a:srgbClr val="002060"/>
                </a:solidFill>
                <a:latin typeface="FPGRCL+Arial Bold"/>
                <a:cs typeface="FPGRCL+Arial Bold"/>
              </a:rPr>
              <a:t>установленное</a:t>
            </a:r>
            <a:r>
              <a:rPr sz="1800" b="1" spc="6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стандартное</a:t>
            </a:r>
            <a:r>
              <a:rPr sz="1800" b="1" spc="5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ПО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91668" y="2145856"/>
            <a:ext cx="8179473" cy="16653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Каждому</a:t>
            </a:r>
            <a:r>
              <a:rPr sz="1800" b="1" spc="161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участнику</a:t>
            </a:r>
            <a:r>
              <a:rPr sz="1800" b="1" spc="161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выдается</a:t>
            </a:r>
            <a:r>
              <a:rPr sz="1800" b="1" spc="1625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черновик</a:t>
            </a:r>
            <a:r>
              <a:rPr sz="1800" b="1" spc="1623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участника</a:t>
            </a:r>
            <a:r>
              <a:rPr sz="1800" b="1" spc="1616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единого</a:t>
            </a:r>
          </a:p>
          <a:p>
            <a:pPr marL="286512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государственного</a:t>
            </a:r>
            <a:r>
              <a:rPr sz="1800" b="1" spc="960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экзамена</a:t>
            </a:r>
            <a:r>
              <a:rPr sz="1800" b="1" spc="94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по</a:t>
            </a:r>
            <a:r>
              <a:rPr sz="1800" b="1" spc="928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информатике</a:t>
            </a:r>
            <a:r>
              <a:rPr sz="1800" b="1" spc="949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и</a:t>
            </a:r>
            <a:r>
              <a:rPr sz="1800" b="1" spc="937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spc="27" dirty="0">
                <a:solidFill>
                  <a:srgbClr val="002060"/>
                </a:solidFill>
                <a:latin typeface="FPGRCL+Arial Bold"/>
                <a:cs typeface="FPGRCL+Arial Bold"/>
              </a:rPr>
              <a:t>ИКТ</a:t>
            </a:r>
            <a:r>
              <a:rPr sz="1800" b="1" spc="918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(черновик</a:t>
            </a:r>
          </a:p>
          <a:p>
            <a:pPr marL="286512" marR="0">
              <a:lnSpc>
                <a:spcPts val="2010"/>
              </a:lnSpc>
              <a:spcBef>
                <a:spcPts val="149"/>
              </a:spcBef>
              <a:spcAft>
                <a:spcPts val="0"/>
              </a:spcAft>
            </a:pP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участника</a:t>
            </a:r>
            <a:r>
              <a:rPr sz="1800" b="1" spc="65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КЕГЭ)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Состав</a:t>
            </a:r>
            <a:r>
              <a:rPr sz="1800" b="1" spc="685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инструментов</a:t>
            </a:r>
            <a:r>
              <a:rPr sz="1800" b="1" spc="669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(версий</a:t>
            </a:r>
            <a:r>
              <a:rPr sz="1800" b="1" spc="668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стандартного</a:t>
            </a:r>
            <a:r>
              <a:rPr sz="1800" b="1" spc="677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ПО),</a:t>
            </a:r>
            <a:r>
              <a:rPr sz="1800" b="1" spc="67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spc="-11" dirty="0">
                <a:solidFill>
                  <a:srgbClr val="002060"/>
                </a:solidFill>
                <a:latin typeface="FPGRCL+Arial Bold"/>
                <a:cs typeface="FPGRCL+Arial Bold"/>
              </a:rPr>
              <a:t>используемых</a:t>
            </a:r>
          </a:p>
          <a:p>
            <a:pPr marL="286512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участником</a:t>
            </a:r>
            <a:r>
              <a:rPr sz="1800" b="1" spc="1273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для</a:t>
            </a:r>
            <a:r>
              <a:rPr sz="1800" b="1" spc="1261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решения</a:t>
            </a:r>
            <a:r>
              <a:rPr sz="1800" b="1" spc="1276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заданий,</a:t>
            </a:r>
            <a:r>
              <a:rPr sz="1800" b="1" spc="1272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определяется</a:t>
            </a:r>
            <a:r>
              <a:rPr sz="1800" b="1" spc="1276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на</a:t>
            </a:r>
            <a:r>
              <a:rPr sz="1800" b="1" spc="1254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уровне</a:t>
            </a:r>
          </a:p>
          <a:p>
            <a:pPr marL="286512" marR="0">
              <a:lnSpc>
                <a:spcPts val="2010"/>
              </a:lnSpc>
              <a:spcBef>
                <a:spcPts val="100"/>
              </a:spcBef>
              <a:spcAft>
                <a:spcPts val="0"/>
              </a:spcAft>
            </a:pPr>
            <a:r>
              <a:rPr sz="1800" b="1" spc="-12" dirty="0">
                <a:solidFill>
                  <a:srgbClr val="002060"/>
                </a:solidFill>
                <a:latin typeface="FPGRCL+Arial Bold"/>
                <a:cs typeface="FPGRCL+Arial Bold"/>
              </a:rPr>
              <a:t>субъекта</a:t>
            </a:r>
            <a:r>
              <a:rPr sz="1800" b="1" spc="72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spc="-12" dirty="0">
                <a:solidFill>
                  <a:srgbClr val="002060"/>
                </a:solidFill>
                <a:latin typeface="FPGRCL+Arial Bold"/>
                <a:cs typeface="FPGRCL+Arial Bold"/>
              </a:rPr>
              <a:t>Российской</a:t>
            </a:r>
            <a:r>
              <a:rPr sz="1800" b="1" spc="52" dirty="0">
                <a:solidFill>
                  <a:srgbClr val="002060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2060"/>
                </a:solidFill>
                <a:latin typeface="FPGRCL+Arial Bold"/>
                <a:cs typeface="FPGRCL+Arial Bold"/>
              </a:rPr>
              <a:t>Федерации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524746" y="2668576"/>
            <a:ext cx="301860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049002" y="2668576"/>
            <a:ext cx="797579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новой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957306" y="2668576"/>
            <a:ext cx="1298137" cy="8464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823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редакции</a:t>
            </a:r>
          </a:p>
          <a:p>
            <a:pPr marL="53975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более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прописана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24746" y="2942896"/>
            <a:ext cx="2727697" cy="8464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порядка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подробно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процедура</a:t>
            </a:r>
            <a:r>
              <a:rPr sz="1800" spc="1005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проведения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524746" y="3765577"/>
            <a:ext cx="2730474" cy="298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ЕГЭ</a:t>
            </a:r>
            <a:r>
              <a:rPr sz="1800" spc="953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по</a:t>
            </a:r>
            <a:r>
              <a:rPr sz="1800" spc="950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информатике</a:t>
            </a:r>
            <a:r>
              <a:rPr sz="1800" dirty="0">
                <a:solidFill>
                  <a:srgbClr val="000000"/>
                </a:solidFill>
                <a:latin typeface="QFVSMC+Georgia"/>
                <a:cs typeface="QFVSMC+Georgia"/>
              </a:rPr>
              <a:t>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524746" y="4040557"/>
            <a:ext cx="1415371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Сокращены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478768" y="4040557"/>
            <a:ext cx="776027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сроки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524746" y="4314877"/>
            <a:ext cx="2730163" cy="572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обработки</a:t>
            </a:r>
            <a:r>
              <a:rPr sz="1800" spc="769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</a:t>
            </a:r>
            <a:r>
              <a:rPr sz="1800" spc="756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проверки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экзаменационных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524746" y="4863238"/>
            <a:ext cx="2727521" cy="847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работ</a:t>
            </a:r>
          </a:p>
          <a:p>
            <a:pPr marL="0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информатике</a:t>
            </a:r>
            <a:r>
              <a:rPr sz="1800" spc="1053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до</a:t>
            </a:r>
            <a:r>
              <a:rPr sz="1800" spc="1064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двух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календарных</a:t>
            </a:r>
            <a:r>
              <a:rPr sz="1800" spc="4521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дней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0765282" y="4863238"/>
            <a:ext cx="586067" cy="298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ЕГЭ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838432" y="4863238"/>
            <a:ext cx="414478" cy="298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по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37311" y="5581235"/>
            <a:ext cx="4180865" cy="5683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Ответы</a:t>
            </a:r>
            <a:r>
              <a:rPr sz="1800" b="1" i="1" spc="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на задания</a:t>
            </a:r>
            <a:r>
              <a:rPr sz="1800" b="1" i="1" spc="-1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проверяются</a:t>
            </a:r>
          </a:p>
          <a:p>
            <a:pPr marL="1071422" marR="0">
              <a:lnSpc>
                <a:spcPts val="2010"/>
              </a:lnSpc>
              <a:spcBef>
                <a:spcPts val="15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автоматически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524746" y="5686731"/>
            <a:ext cx="760338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после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833862" y="5686731"/>
            <a:ext cx="1418581" cy="572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проведения</a:t>
            </a:r>
          </a:p>
          <a:p>
            <a:pPr marL="538226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вместо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9524746" y="5961051"/>
            <a:ext cx="1204081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экзамена,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524746" y="6235092"/>
            <a:ext cx="2727855" cy="572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четырех</a:t>
            </a:r>
            <a:r>
              <a:rPr sz="1800" spc="1669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календарных</a:t>
            </a:r>
          </a:p>
          <a:p>
            <a:pPr marL="0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дней</a:t>
            </a:r>
            <a:r>
              <a:rPr sz="1800" dirty="0">
                <a:solidFill>
                  <a:srgbClr val="000000"/>
                </a:solidFill>
                <a:latin typeface="QFVSMC+Georgia"/>
                <a:cs typeface="QFVSMC+Georgia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13811" y="193110"/>
            <a:ext cx="5989826" cy="510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ЕГЭ по</a:t>
            </a:r>
            <a:r>
              <a:rPr sz="3200" b="1" i="1" spc="-18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иностранным языкам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95272" y="1459462"/>
            <a:ext cx="7076292" cy="322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ЕГЭ по иностранным</a:t>
            </a:r>
            <a:r>
              <a:rPr sz="2000" b="1" i="1" spc="-22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языкам</a:t>
            </a:r>
            <a:r>
              <a:rPr sz="2000" b="1" i="1" spc="-28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разделён на</a:t>
            </a:r>
            <a:r>
              <a:rPr sz="2000" b="1" i="1" spc="-13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22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две</a:t>
            </a:r>
            <a:r>
              <a:rPr sz="2000" b="1" i="1" spc="25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части: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03146" y="1976290"/>
            <a:ext cx="2020490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Письменная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29957" y="2066460"/>
            <a:ext cx="1332458" cy="7443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spc="-2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Устная</a:t>
            </a:r>
          </a:p>
          <a:p>
            <a:pPr marL="97535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часть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681226" y="2342050"/>
            <a:ext cx="2262918" cy="9281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часть</a:t>
            </a:r>
          </a:p>
          <a:p>
            <a:pPr marL="0" marR="0">
              <a:lnSpc>
                <a:spcPts val="2013"/>
              </a:lnSpc>
              <a:spcBef>
                <a:spcPts val="101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(включает</a:t>
            </a:r>
            <a:r>
              <a:rPr sz="1800" b="1" i="1" spc="17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раздел</a:t>
            </a:r>
          </a:p>
          <a:p>
            <a:pPr marL="134111" marR="0">
              <a:lnSpc>
                <a:spcPts val="2010"/>
              </a:lnSpc>
              <a:spcBef>
                <a:spcPts val="150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«Аудирование»)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374638" y="2792286"/>
            <a:ext cx="2629053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(раздел</a:t>
            </a:r>
            <a:r>
              <a:rPr sz="1800" b="1" i="1" spc="-13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spc="-11" dirty="0">
                <a:solidFill>
                  <a:srgbClr val="000099"/>
                </a:solidFill>
                <a:latin typeface="PSRNKI+Arial Bold Italic"/>
                <a:cs typeface="PSRNKI+Arial Bold Italic"/>
              </a:rPr>
              <a:t>«Говорение»)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79296" y="3324416"/>
            <a:ext cx="3866778" cy="812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4938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80 баллов</a:t>
            </a:r>
          </a:p>
          <a:p>
            <a:pPr marL="0" marR="0">
              <a:lnSpc>
                <a:spcPts val="1929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разделе «Аудирование» </a:t>
            </a:r>
            <a:r>
              <a:rPr sz="18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все</a:t>
            </a:r>
          </a:p>
          <a:p>
            <a:pPr marL="286461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задания</a:t>
            </a:r>
            <a:r>
              <a:rPr sz="18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записаны на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576062" y="3324416"/>
            <a:ext cx="3782842" cy="812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6802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20 баллов</a:t>
            </a:r>
          </a:p>
          <a:p>
            <a:pPr marL="0" marR="0">
              <a:lnSpc>
                <a:spcPts val="1929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Выбирается</a:t>
            </a:r>
            <a:r>
              <a:rPr sz="1800" b="1" i="1" spc="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обучающимися</a:t>
            </a:r>
          </a:p>
          <a:p>
            <a:pPr marL="286511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 желанию.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65758" y="4118420"/>
            <a:ext cx="2043596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аудионоситель.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576062" y="4118420"/>
            <a:ext cx="3754953" cy="139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Устные</a:t>
            </a:r>
            <a:r>
              <a:rPr sz="1800" b="1" i="1" spc="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ответы</a:t>
            </a:r>
            <a:r>
              <a:rPr sz="1800" b="1" i="1" spc="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 задания</a:t>
            </a:r>
          </a:p>
          <a:p>
            <a:pPr marL="286511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записываются на</a:t>
            </a:r>
          </a:p>
          <a:p>
            <a:pPr marL="286511" marR="0">
              <a:lnSpc>
                <a:spcPts val="2010"/>
              </a:lnSpc>
              <a:spcBef>
                <a:spcPts val="149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аудионосители.</a:t>
            </a:r>
          </a:p>
          <a:p>
            <a:pPr marL="0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Продолжительность</a:t>
            </a:r>
            <a:r>
              <a:rPr sz="1800" b="1" i="1" spc="2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15</a:t>
            </a:r>
          </a:p>
          <a:p>
            <a:pPr marL="286511" marR="0">
              <a:lnSpc>
                <a:spcPts val="2010"/>
              </a:lnSpc>
              <a:spcBef>
                <a:spcPts val="151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минут.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79296" y="4392740"/>
            <a:ext cx="3999275" cy="1116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2060"/>
                </a:solidFill>
                <a:latin typeface="PNMDPO+Arial"/>
                <a:cs typeface="PNMDPO+Arial"/>
              </a:rPr>
              <a:t>•</a:t>
            </a:r>
            <a:r>
              <a:rPr sz="1800" spc="112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Аудиозапись прослушивается</a:t>
            </a:r>
          </a:p>
          <a:p>
            <a:pPr marL="286461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обучающимися</a:t>
            </a:r>
            <a:r>
              <a:rPr sz="1800" b="1" i="1" spc="2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дважды, после</a:t>
            </a:r>
          </a:p>
          <a:p>
            <a:pPr marL="286461" marR="0">
              <a:lnSpc>
                <a:spcPts val="2013"/>
              </a:lnSpc>
              <a:spcBef>
                <a:spcPts val="146"/>
              </a:spcBef>
              <a:spcAft>
                <a:spcPts val="0"/>
              </a:spcAft>
            </a:pPr>
            <a:r>
              <a:rPr sz="1800" b="1" i="1" spc="-2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чего</a:t>
            </a:r>
            <a:r>
              <a:rPr sz="1800" b="1" i="1" spc="3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они</a:t>
            </a:r>
            <a:r>
              <a:rPr sz="18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приступают</a:t>
            </a:r>
            <a:r>
              <a:rPr sz="1800" b="1" i="1" spc="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</a:t>
            </a:r>
          </a:p>
          <a:p>
            <a:pPr marL="286461" marR="0">
              <a:lnSpc>
                <a:spcPts val="2010"/>
              </a:lnSpc>
              <a:spcBef>
                <a:spcPts val="151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выполнению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365758" y="5490376"/>
            <a:ext cx="3253548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экзаменационной</a:t>
            </a:r>
            <a:r>
              <a:rPr sz="1800" b="1" i="1" spc="-2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работы.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10970" y="5960073"/>
            <a:ext cx="8089818" cy="567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spc="-1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Только</a:t>
            </a:r>
            <a:r>
              <a:rPr sz="1800" b="1" i="1" spc="1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вместе</a:t>
            </a:r>
            <a:r>
              <a:rPr sz="1800" b="1" i="1" spc="3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две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части</a:t>
            </a:r>
            <a:r>
              <a:rPr sz="1800" b="1" i="1" spc="1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ЕГЭ по иностранному</a:t>
            </a:r>
            <a:r>
              <a:rPr sz="1800" b="1" i="1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языку</a:t>
            </a:r>
            <a:r>
              <a:rPr sz="1800" b="1" i="1" spc="-1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(письменная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 устная)</a:t>
            </a:r>
            <a:r>
              <a:rPr sz="1800" b="1" i="1" spc="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дадут максимум</a:t>
            </a:r>
            <a:r>
              <a:rPr sz="1800" b="1" i="1" spc="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100</a:t>
            </a:r>
            <a:r>
              <a:rPr sz="1800" b="1" i="1" spc="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баллов.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915790" y="192475"/>
            <a:ext cx="3809277" cy="510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Выбор</a:t>
            </a:r>
            <a:r>
              <a:rPr sz="3200" b="1" i="1" spc="-19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предметов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788664" y="1279527"/>
            <a:ext cx="2074738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spc="-2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ВАЖНО!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46811" y="1932715"/>
            <a:ext cx="8539369" cy="862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u="sng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Перечень</a:t>
            </a:r>
            <a:r>
              <a:rPr sz="2800" b="1" i="1" spc="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вступительных</a:t>
            </a:r>
            <a:r>
              <a:rPr sz="2800" b="1" i="1" spc="4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испытаний</a:t>
            </a:r>
            <a:r>
              <a:rPr sz="2800" b="1" i="1" spc="1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spc="-5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ву</a:t>
            </a:r>
            <a:r>
              <a:rPr sz="2800" b="1" i="1" spc="-74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зах</a:t>
            </a:r>
          </a:p>
          <a:p>
            <a:pPr marL="1991918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для </a:t>
            </a:r>
            <a:r>
              <a:rPr sz="2800" b="1" i="1" spc="-3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всех</a:t>
            </a:r>
            <a:r>
              <a:rPr sz="2800" b="1" i="1" spc="3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специальностей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53719" y="2786409"/>
            <a:ext cx="7726239" cy="861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(направлений</a:t>
            </a:r>
            <a:r>
              <a:rPr sz="2800" b="1" i="1" spc="18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подготовки)</a:t>
            </a:r>
            <a:r>
              <a:rPr sz="2800" b="1" i="1" spc="9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определяется</a:t>
            </a:r>
          </a:p>
          <a:p>
            <a:pPr marL="960170" marR="0">
              <a:lnSpc>
                <a:spcPts val="3128"/>
              </a:lnSpc>
              <a:spcBef>
                <a:spcPts val="282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приказом</a:t>
            </a:r>
            <a:r>
              <a:rPr sz="2800" b="1" i="1" u="sng" spc="3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Минобрнауки</a:t>
            </a:r>
            <a:r>
              <a:rPr sz="2800" b="1" i="1" u="sng" spc="4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России.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15898" y="3999063"/>
            <a:ext cx="7713906" cy="171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Каждый </a:t>
            </a:r>
            <a:r>
              <a:rPr sz="2800" b="1" i="1" spc="-2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вуз</a:t>
            </a:r>
            <a:r>
              <a:rPr sz="2800" b="1" i="1" spc="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выбирает</a:t>
            </a:r>
            <a:r>
              <a:rPr sz="2800" b="1" i="1" spc="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из </a:t>
            </a:r>
            <a:r>
              <a:rPr sz="2800" b="1" i="1" spc="-3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этого</a:t>
            </a:r>
            <a:r>
              <a:rPr sz="2800" b="1" i="1" spc="6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перечня</a:t>
            </a:r>
          </a:p>
          <a:p>
            <a:pPr marL="949807" marR="0">
              <a:lnSpc>
                <a:spcPts val="3123"/>
              </a:lnSpc>
              <a:spcBef>
                <a:spcPts val="288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предметы,</a:t>
            </a:r>
            <a:r>
              <a:rPr sz="2800" b="1" i="1" spc="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которые</a:t>
            </a:r>
            <a:r>
              <a:rPr sz="2800" b="1" i="1" spc="5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он должен</a:t>
            </a:r>
          </a:p>
          <a:p>
            <a:pPr marL="79248" marR="0">
              <a:lnSpc>
                <a:spcPts val="3123"/>
              </a:lnSpc>
              <a:spcBef>
                <a:spcPts val="236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представить</a:t>
            </a:r>
            <a:r>
              <a:rPr sz="2800" b="1" i="1" spc="2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spc="-2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своих</a:t>
            </a:r>
            <a:r>
              <a:rPr sz="2800" b="1" i="1" spc="3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правилах</a:t>
            </a:r>
            <a:r>
              <a:rPr sz="2800" b="1" i="1" spc="3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приёма</a:t>
            </a:r>
            <a:r>
              <a:rPr sz="2800" b="1" i="1" spc="3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</a:t>
            </a:r>
          </a:p>
          <a:p>
            <a:pPr marL="82296" marR="0">
              <a:lnSpc>
                <a:spcPts val="3128"/>
              </a:lnSpc>
              <a:spcBef>
                <a:spcPts val="282"/>
              </a:spcBef>
              <a:spcAft>
                <a:spcPts val="0"/>
              </a:spcAft>
            </a:pPr>
            <a:r>
              <a:rPr sz="2800" b="1" i="1" spc="-2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объявить</a:t>
            </a:r>
            <a:r>
              <a:rPr sz="2800" b="1" i="1" spc="5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не </a:t>
            </a:r>
            <a:r>
              <a:rPr sz="2800" b="1" i="1" u="sng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позднее</a:t>
            </a:r>
            <a:r>
              <a:rPr sz="2800" b="1" i="1" u="sng" spc="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1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ноября</a:t>
            </a:r>
            <a:r>
              <a:rPr sz="2800" b="1" i="1" u="sng" spc="2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2023</a:t>
            </a:r>
            <a:r>
              <a:rPr sz="2800" b="1" i="1" u="sng" spc="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года.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70890" y="6012193"/>
            <a:ext cx="8489417" cy="567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u="sng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В разных</a:t>
            </a:r>
            <a:r>
              <a:rPr sz="1800" b="1" i="1" u="sng" spc="-10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u="sng" spc="-12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вузах</a:t>
            </a:r>
            <a:r>
              <a:rPr sz="1800" b="1" i="1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на одинаковые</a:t>
            </a:r>
            <a:r>
              <a:rPr sz="1800" b="1" i="1" spc="-27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направления могут быть установлены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u="sng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разные</a:t>
            </a:r>
            <a:r>
              <a:rPr sz="1800" b="1" i="1" u="sng" spc="-10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u="sng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предметы</a:t>
            </a:r>
            <a:r>
              <a:rPr sz="1800" b="1" i="1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для</a:t>
            </a:r>
            <a:r>
              <a:rPr sz="1800" b="1" i="1" spc="10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3300"/>
                </a:solidFill>
                <a:latin typeface="PSRNKI+Arial Bold Italic"/>
                <a:cs typeface="PSRNKI+Arial Bold Italic"/>
              </a:rPr>
              <a:t>поступления.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71088" y="79953"/>
            <a:ext cx="4013992" cy="998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3859" marR="0">
              <a:lnSpc>
                <a:spcPts val="372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Право</a:t>
            </a:r>
            <a:r>
              <a:rPr sz="3200" b="1" i="1" spc="-12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выбора </a:t>
            </a:r>
            <a:r>
              <a:rPr sz="3200" b="1" i="1" dirty="0">
                <a:solidFill>
                  <a:srgbClr val="C00000"/>
                </a:solidFill>
                <a:latin typeface="ISQKKM+Trebuchet MS Bold Italic"/>
                <a:cs typeface="ISQKKM+Trebuchet MS Bold Italic"/>
              </a:rPr>
              <a:t>-</a:t>
            </a:r>
          </a:p>
          <a:p>
            <a:pPr marL="0" marR="0">
              <a:lnSpc>
                <a:spcPts val="3720"/>
              </a:lnSpc>
              <a:spcBef>
                <a:spcPts val="169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ответственность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76039" y="1291718"/>
            <a:ext cx="2074738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spc="-2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ВАЖНО!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71981" y="2245211"/>
            <a:ext cx="7419580" cy="12370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Поступающим</a:t>
            </a:r>
            <a:r>
              <a:rPr sz="2000" b="1" i="1" spc="-2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творческие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направления</a:t>
            </a:r>
            <a:r>
              <a:rPr sz="2000" b="1" i="1" spc="-1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подготовки</a:t>
            </a:r>
          </a:p>
          <a:p>
            <a:pPr marL="993673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учесть</a:t>
            </a:r>
            <a:r>
              <a:rPr sz="2000" b="1" i="1" spc="-2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риск</a:t>
            </a:r>
            <a:r>
              <a:rPr sz="2000" b="1" i="1" spc="-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возможного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непрохождения</a:t>
            </a:r>
          </a:p>
          <a:p>
            <a:pPr marL="597433" marR="0">
              <a:lnSpc>
                <a:spcPts val="2238"/>
              </a:lnSpc>
              <a:spcBef>
                <a:spcPts val="162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дополнительных вступительных</a:t>
            </a:r>
            <a:r>
              <a:rPr sz="2000" b="1" i="1" spc="-1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испытаний</a:t>
            </a:r>
          </a:p>
          <a:p>
            <a:pPr marL="1734337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творческой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направленности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82547" y="3464665"/>
            <a:ext cx="6396284" cy="627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(до</a:t>
            </a:r>
            <a:r>
              <a:rPr sz="20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1 февраля</a:t>
            </a:r>
            <a:r>
              <a:rPr sz="2000" b="1" i="1" spc="-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включить в перечень</a:t>
            </a:r>
            <a:r>
              <a:rPr sz="20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выбранных</a:t>
            </a:r>
          </a:p>
          <a:p>
            <a:pPr marL="1473707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предметов</a:t>
            </a:r>
            <a:r>
              <a:rPr sz="2000" b="1" i="1" spc="-2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«резервные»)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33907" y="4809446"/>
            <a:ext cx="7986875" cy="1542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Поступающим</a:t>
            </a:r>
            <a:r>
              <a:rPr sz="20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военные 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вузы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(пожарные,</a:t>
            </a:r>
            <a:r>
              <a:rPr sz="2000" b="1" i="1" spc="-3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МЧС,</a:t>
            </a:r>
            <a:r>
              <a:rPr sz="2000" b="1" i="1" spc="-2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ФСБ и</a:t>
            </a:r>
            <a:r>
              <a:rPr sz="2000" b="1" i="1" spc="-1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т.д.)</a:t>
            </a:r>
          </a:p>
          <a:p>
            <a:pPr marL="35051" marR="0">
              <a:lnSpc>
                <a:spcPts val="2238"/>
              </a:lnSpc>
              <a:spcBef>
                <a:spcPts val="163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учесть</a:t>
            </a:r>
            <a:r>
              <a:rPr sz="2000" b="1" i="1" spc="-2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возможность</a:t>
            </a:r>
            <a:r>
              <a:rPr sz="2000" b="1" i="1" spc="-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отрицательного</a:t>
            </a:r>
            <a:r>
              <a:rPr sz="20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результата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оценки</a:t>
            </a:r>
          </a:p>
          <a:p>
            <a:pPr marL="1837994" marR="0">
              <a:lnSpc>
                <a:spcPts val="2238"/>
              </a:lnSpc>
              <a:spcBef>
                <a:spcPts val="16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уровня физической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подготовки</a:t>
            </a:r>
          </a:p>
          <a:p>
            <a:pPr marL="22859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(до</a:t>
            </a:r>
            <a:r>
              <a:rPr sz="20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1 февраля</a:t>
            </a:r>
            <a:r>
              <a:rPr sz="2000" b="1" i="1" spc="-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включить в перечень</a:t>
            </a:r>
            <a:r>
              <a:rPr sz="20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выбранных</a:t>
            </a:r>
            <a:r>
              <a:rPr sz="20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предметов</a:t>
            </a:r>
          </a:p>
          <a:p>
            <a:pPr marL="148595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«резервные»</a:t>
            </a:r>
            <a:r>
              <a:rPr sz="2000" b="1" i="1" spc="54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для</a:t>
            </a:r>
            <a:r>
              <a:rPr sz="2000" b="1" i="1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гражданских</a:t>
            </a:r>
            <a:r>
              <a:rPr sz="2000" b="1" i="1" spc="-2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вузов)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767408" y="1556792"/>
            <a:ext cx="10915649" cy="4154984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1.Допуск обучающихся в ППЭ осуществляется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наличии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них документов, удостоверяющих их личность, и при наличии их в списках распределения в данный ППЭ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9.00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местному времени.</a:t>
            </a:r>
          </a:p>
          <a:p>
            <a:pPr algn="just">
              <a:buFont typeface="Wingdings 3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На входе – контроль за отсутствием запрещенных средств (металлоискатель).</a:t>
            </a:r>
          </a:p>
          <a:p>
            <a:pPr algn="just">
              <a:buFont typeface="Wingdings 3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Согласно спискам распределения на информационном стенде участник ГИА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определяет аудиторию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которую он распределен на экзамен. </a:t>
            </a:r>
          </a:p>
          <a:p>
            <a:pPr algn="just">
              <a:buFont typeface="Wingdings 3" pitchFamily="18" charset="2"/>
              <a:buNone/>
            </a:pPr>
            <a:endParaRPr lang="ru-RU" sz="2800" dirty="0" smtClean="0"/>
          </a:p>
          <a:p>
            <a:endParaRPr lang="ru-RU" dirty="0" smtClean="0"/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1926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191344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13432" y="180480"/>
            <a:ext cx="5160586" cy="4804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83"/>
              </a:lnSpc>
              <a:spcBef>
                <a:spcPts val="0"/>
              </a:spcBef>
              <a:spcAft>
                <a:spcPts val="0"/>
              </a:spcAft>
            </a:pPr>
            <a:r>
              <a:rPr sz="3000" b="1" dirty="0">
                <a:solidFill>
                  <a:srgbClr val="3F7819"/>
                </a:solidFill>
                <a:latin typeface="EWAIME+Trebuchet MS Bold"/>
                <a:cs typeface="EWAIME+Trebuchet MS Bold"/>
              </a:rPr>
              <a:t>Нормативно</a:t>
            </a:r>
            <a:r>
              <a:rPr sz="3000" b="1" dirty="0">
                <a:solidFill>
                  <a:srgbClr val="3F7819"/>
                </a:solidFill>
                <a:latin typeface="ASCSNG+Trebuchet MS Bold"/>
                <a:cs typeface="ASCSNG+Trebuchet MS Bold"/>
              </a:rPr>
              <a:t>-</a:t>
            </a:r>
            <a:r>
              <a:rPr sz="3000" b="1" dirty="0">
                <a:solidFill>
                  <a:srgbClr val="3F7819"/>
                </a:solidFill>
                <a:latin typeface="EWAIME+Trebuchet MS Bold"/>
                <a:cs typeface="EWAIME+Trebuchet MS Bold"/>
              </a:rPr>
              <a:t>правовая база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6986" y="978611"/>
            <a:ext cx="8860813" cy="307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500" spc="100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Федеральный</a:t>
            </a:r>
            <a:r>
              <a:rPr sz="1900" spc="15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11" dirty="0">
                <a:solidFill>
                  <a:srgbClr val="002060"/>
                </a:solidFill>
                <a:latin typeface="PNMDPO+Arial"/>
                <a:cs typeface="PNMDPO+Arial"/>
              </a:rPr>
              <a:t>закон</a:t>
            </a:r>
            <a:r>
              <a:rPr sz="1900" spc="13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Российской</a:t>
            </a:r>
            <a:r>
              <a:rPr sz="1900" spc="172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Федерации</a:t>
            </a:r>
            <a:r>
              <a:rPr sz="1900" spc="15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25" dirty="0">
                <a:solidFill>
                  <a:srgbClr val="002060"/>
                </a:solidFill>
                <a:latin typeface="PNMDPO+Arial"/>
                <a:cs typeface="PNMDPO+Arial"/>
              </a:rPr>
              <a:t>от</a:t>
            </a:r>
            <a:r>
              <a:rPr sz="1900" spc="163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11" dirty="0">
                <a:solidFill>
                  <a:srgbClr val="002060"/>
                </a:solidFill>
                <a:latin typeface="PQVCHW+Arial"/>
                <a:cs typeface="PQVCHW+Arial"/>
              </a:rPr>
              <a:t>29</a:t>
            </a:r>
            <a:r>
              <a:rPr sz="1900" spc="19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декабря</a:t>
            </a:r>
            <a:r>
              <a:rPr sz="1900" spc="15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2012</a:t>
            </a:r>
            <a:r>
              <a:rPr sz="1900" spc="20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spc="-225" dirty="0">
                <a:solidFill>
                  <a:srgbClr val="002060"/>
                </a:solidFill>
                <a:latin typeface="PNMDPO+Arial"/>
                <a:cs typeface="PNMDPO+Arial"/>
              </a:rPr>
              <a:t>г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.</a:t>
            </a:r>
            <a:r>
              <a:rPr sz="1900" spc="19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N</a:t>
            </a:r>
            <a:r>
              <a:rPr sz="1900" spc="193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273-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9886" y="1181303"/>
            <a:ext cx="5519146" cy="307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ФЗ "Об образовании</a:t>
            </a:r>
            <a:r>
              <a:rPr sz="1900" spc="7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в </a:t>
            </a:r>
            <a:r>
              <a:rPr sz="1900" spc="-10" dirty="0">
                <a:solidFill>
                  <a:srgbClr val="002060"/>
                </a:solidFill>
                <a:latin typeface="PNMDPO+Arial"/>
                <a:cs typeface="PNMDPO+Arial"/>
              </a:rPr>
              <a:t>Российской</a:t>
            </a:r>
            <a:r>
              <a:rPr sz="1900" spc="48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Федерации</a:t>
            </a:r>
            <a:r>
              <a:rPr sz="1900" spc="63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"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76986" y="1536395"/>
            <a:ext cx="8862852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endParaRPr sz="1900" dirty="0">
              <a:solidFill>
                <a:srgbClr val="4382FF"/>
              </a:solidFill>
              <a:latin typeface="PNMDPO+Arial"/>
              <a:cs typeface="PNMDPO+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6986" y="1334857"/>
            <a:ext cx="8860274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4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450" spc="1062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С</a:t>
            </a:r>
            <a:r>
              <a:rPr sz="1800" b="1" spc="228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1</a:t>
            </a:r>
            <a:r>
              <a:rPr sz="1800" b="1" spc="227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сентября</a:t>
            </a:r>
            <a:r>
              <a:rPr sz="1800" b="1" spc="22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2023</a:t>
            </a:r>
            <a:r>
              <a:rPr sz="1800" b="1" spc="231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года</a:t>
            </a:r>
            <a:r>
              <a:rPr sz="1800" b="1" spc="229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действует</a:t>
            </a:r>
            <a:r>
              <a:rPr sz="1800" b="1" spc="230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новый</a:t>
            </a:r>
            <a:r>
              <a:rPr sz="1800" b="1" spc="232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Порядок</a:t>
            </a:r>
            <a:r>
              <a:rPr sz="1800" b="1" spc="235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 err="1">
                <a:solidFill>
                  <a:srgbClr val="000099"/>
                </a:solidFill>
                <a:latin typeface="EWAIME+Trebuchet MS Bold"/>
                <a:cs typeface="EWAIME+Trebuchet MS Bold"/>
              </a:rPr>
              <a:t>проведения</a:t>
            </a:r>
            <a:r>
              <a:rPr sz="1800" b="1" spc="233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 smtClean="0">
                <a:solidFill>
                  <a:srgbClr val="000099"/>
                </a:solidFill>
                <a:latin typeface="EWAIME+Trebuchet MS Bold"/>
                <a:cs typeface="EWAIME+Trebuchet MS Bold"/>
              </a:rPr>
              <a:t>ГИА</a:t>
            </a:r>
            <a:r>
              <a:rPr sz="1800" b="1" spc="229" dirty="0" smtClean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(утв</a:t>
            </a:r>
            <a:r>
              <a:rPr sz="1800" b="1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6985" y="1671047"/>
            <a:ext cx="8860275" cy="628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приказом</a:t>
            </a:r>
            <a:r>
              <a:rPr sz="1800" b="1" spc="24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Минпросвещения</a:t>
            </a:r>
            <a:r>
              <a:rPr sz="1800" b="1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,</a:t>
            </a:r>
            <a:r>
              <a:rPr sz="1800" b="1" spc="-27" dirty="0">
                <a:solidFill>
                  <a:srgbClr val="000099"/>
                </a:solidFill>
                <a:latin typeface="ASCSNG+Trebuchet MS Bold"/>
                <a:cs typeface="ASCSNG+Trebuchet MS Bold"/>
              </a:rPr>
              <a:t> </a:t>
            </a:r>
            <a:r>
              <a:rPr sz="1800" b="1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Рособрнадзора</a:t>
            </a:r>
            <a:r>
              <a:rPr sz="1800" b="1" spc="18" dirty="0">
                <a:solidFill>
                  <a:srgbClr val="000099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00"/>
                </a:solidFill>
                <a:latin typeface="EWAIME+Trebuchet MS Bold"/>
                <a:cs typeface="EWAIME+Trebuchet MS Bold"/>
              </a:rPr>
              <a:t>от </a:t>
            </a:r>
            <a:r>
              <a:rPr sz="1800" b="1" dirty="0">
                <a:solidFill>
                  <a:srgbClr val="000000"/>
                </a:solidFill>
                <a:latin typeface="ASCSNG+Trebuchet MS Bold"/>
                <a:cs typeface="ASCSNG+Trebuchet MS Bold"/>
              </a:rPr>
              <a:t>04.04.2023</a:t>
            </a:r>
            <a:r>
              <a:rPr sz="1800" b="1" spc="-36" dirty="0">
                <a:solidFill>
                  <a:srgbClr val="000000"/>
                </a:solidFill>
                <a:latin typeface="ASCSNG+Trebuchet MS Bold"/>
                <a:cs typeface="ASCSNG+Trebuchet MS Bold"/>
              </a:rPr>
              <a:t> </a:t>
            </a:r>
            <a:r>
              <a:rPr sz="1800" b="1" dirty="0">
                <a:solidFill>
                  <a:srgbClr val="000000"/>
                </a:solidFill>
                <a:latin typeface="EWAIME+Trebuchet MS Bold"/>
                <a:cs typeface="EWAIME+Trebuchet MS Bold"/>
              </a:rPr>
              <a:t>№</a:t>
            </a:r>
            <a:r>
              <a:rPr sz="1800" b="1" spc="-13" dirty="0">
                <a:solidFill>
                  <a:srgbClr val="000000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000000"/>
                </a:solidFill>
                <a:latin typeface="ASCSNG+Trebuchet MS Bold"/>
                <a:cs typeface="ASCSNG+Trebuchet MS Bold"/>
              </a:rPr>
              <a:t>233/552</a:t>
            </a:r>
            <a:r>
              <a:rPr sz="1800" b="1" dirty="0">
                <a:solidFill>
                  <a:srgbClr val="404040"/>
                </a:solidFill>
                <a:latin typeface="ASCSNG+Trebuchet MS Bold"/>
                <a:cs typeface="ASCSNG+Trebuchet MS Bold"/>
              </a:rPr>
              <a:t>).</a:t>
            </a:r>
          </a:p>
          <a:p>
            <a:pPr marL="0" marR="0">
              <a:lnSpc>
                <a:spcPts val="2118"/>
              </a:lnSpc>
              <a:spcBef>
                <a:spcPts val="655"/>
              </a:spcBef>
              <a:spcAft>
                <a:spcPts val="0"/>
              </a:spcAft>
            </a:pPr>
            <a:r>
              <a:rPr sz="15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500" spc="100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Порядок</a:t>
            </a:r>
            <a:r>
              <a:rPr sz="1900" spc="34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заполнения,</a:t>
            </a:r>
            <a:r>
              <a:rPr sz="1900" spc="31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22" dirty="0">
                <a:solidFill>
                  <a:srgbClr val="002060"/>
                </a:solidFill>
                <a:latin typeface="PNMDPO+Arial"/>
                <a:cs typeface="PNMDPO+Arial"/>
              </a:rPr>
              <a:t>учета</a:t>
            </a:r>
            <a:r>
              <a:rPr sz="1900" spc="34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и</a:t>
            </a:r>
            <a:r>
              <a:rPr sz="1900" spc="319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выдачи</a:t>
            </a:r>
            <a:r>
              <a:rPr sz="1900" spc="31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4" dirty="0">
                <a:solidFill>
                  <a:srgbClr val="002060"/>
                </a:solidFill>
                <a:latin typeface="PNMDPO+Arial"/>
                <a:cs typeface="PNMDPO+Arial"/>
              </a:rPr>
              <a:t>аттестатов</a:t>
            </a:r>
            <a:r>
              <a:rPr sz="1900" spc="34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11" dirty="0">
                <a:solidFill>
                  <a:srgbClr val="002060"/>
                </a:solidFill>
                <a:latin typeface="PNMDPO+Arial"/>
                <a:cs typeface="PNMDPO+Arial"/>
              </a:rPr>
              <a:t>об</a:t>
            </a:r>
            <a:r>
              <a:rPr sz="1900" spc="30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основном</a:t>
            </a:r>
            <a:r>
              <a:rPr sz="1900" spc="318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общем</a:t>
            </a:r>
            <a:r>
              <a:rPr sz="1900" spc="36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19886" y="2299424"/>
            <a:ext cx="8519952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20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среднем</a:t>
            </a:r>
            <a:r>
              <a:rPr sz="1900" spc="46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образовании</a:t>
            </a:r>
            <a:r>
              <a:rPr sz="1900" spc="43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и</a:t>
            </a:r>
            <a:r>
              <a:rPr sz="1900" spc="45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их</a:t>
            </a:r>
            <a:r>
              <a:rPr sz="1900" spc="43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дубликатов,</a:t>
            </a:r>
            <a:r>
              <a:rPr sz="1900" spc="469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утв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.</a:t>
            </a:r>
            <a:r>
              <a:rPr sz="1900" spc="509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приказом</a:t>
            </a:r>
            <a:r>
              <a:rPr sz="1900" spc="46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Минобрнауки</a:t>
            </a:r>
            <a:r>
              <a:rPr sz="1900" spc="45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25" dirty="0">
                <a:solidFill>
                  <a:srgbClr val="002060"/>
                </a:solidFill>
                <a:latin typeface="PNMDPO+Arial"/>
                <a:cs typeface="PNMDPO+Arial"/>
              </a:rPr>
              <a:t>от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19886" y="2708920"/>
            <a:ext cx="7192338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05.10.2020</a:t>
            </a:r>
            <a:r>
              <a:rPr sz="1900" spc="104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№</a:t>
            </a:r>
            <a:r>
              <a:rPr sz="1900" spc="-1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546</a:t>
            </a:r>
            <a:r>
              <a:rPr sz="1900" spc="7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(С изменениями</a:t>
            </a:r>
            <a:r>
              <a:rPr sz="1900" spc="6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на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21</a:t>
            </a:r>
            <a:r>
              <a:rPr sz="1900" spc="6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spc="-13" dirty="0">
                <a:solidFill>
                  <a:srgbClr val="002060"/>
                </a:solidFill>
                <a:latin typeface="PNMDPO+Arial"/>
                <a:cs typeface="PNMDPO+Arial"/>
              </a:rPr>
              <a:t>апреля</a:t>
            </a:r>
            <a:r>
              <a:rPr sz="1900" spc="3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2022</a:t>
            </a:r>
            <a:r>
              <a:rPr sz="1900" spc="7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spc="-18" dirty="0">
                <a:solidFill>
                  <a:srgbClr val="002060"/>
                </a:solidFill>
                <a:latin typeface="PNMDPO+Arial"/>
                <a:cs typeface="PNMDPO+Arial"/>
              </a:rPr>
              <a:t>года)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6986" y="3797122"/>
            <a:ext cx="8860274" cy="307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5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500" spc="100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Приказ</a:t>
            </a:r>
            <a:r>
              <a:rPr sz="1900" spc="16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Министерства</a:t>
            </a:r>
            <a:r>
              <a:rPr sz="1900" spc="18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просвещения</a:t>
            </a:r>
            <a:r>
              <a:rPr sz="1900" spc="18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9" dirty="0">
                <a:solidFill>
                  <a:srgbClr val="002060"/>
                </a:solidFill>
                <a:latin typeface="PNMDPO+Arial"/>
                <a:cs typeface="PNMDPO+Arial"/>
              </a:rPr>
              <a:t>РФ</a:t>
            </a:r>
            <a:r>
              <a:rPr sz="1900" spc="19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"Об</a:t>
            </a:r>
            <a:r>
              <a:rPr sz="1900" spc="17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установлении</a:t>
            </a:r>
            <a:r>
              <a:rPr sz="1900" spc="18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минимального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19886" y="3999814"/>
            <a:ext cx="8518305" cy="307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количества</a:t>
            </a:r>
            <a:r>
              <a:rPr sz="1900" spc="281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баллов</a:t>
            </a:r>
            <a:r>
              <a:rPr sz="1900" spc="2802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2" dirty="0">
                <a:solidFill>
                  <a:srgbClr val="002060"/>
                </a:solidFill>
                <a:latin typeface="PNMDPO+Arial"/>
                <a:cs typeface="PNMDPO+Arial"/>
              </a:rPr>
              <a:t>единого</a:t>
            </a:r>
            <a:r>
              <a:rPr sz="1900" spc="281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государственного</a:t>
            </a:r>
            <a:r>
              <a:rPr sz="1900" spc="2802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экзамена</a:t>
            </a:r>
            <a:r>
              <a:rPr sz="1900" spc="2793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по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919886" y="4202506"/>
            <a:ext cx="8518756" cy="5098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900" spc="-10" dirty="0">
                <a:solidFill>
                  <a:srgbClr val="002060"/>
                </a:solidFill>
                <a:latin typeface="PNMDPO+Arial"/>
                <a:cs typeface="PNMDPO+Arial"/>
              </a:rPr>
              <a:t>общеобразовательным</a:t>
            </a:r>
            <a:r>
              <a:rPr sz="1900" spc="12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1" dirty="0">
                <a:solidFill>
                  <a:srgbClr val="002060"/>
                </a:solidFill>
                <a:latin typeface="PNMDPO+Arial"/>
                <a:cs typeface="PNMDPO+Arial"/>
              </a:rPr>
              <a:t>предметам,</a:t>
            </a:r>
            <a:r>
              <a:rPr sz="1900" spc="11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соответствующим</a:t>
            </a:r>
            <a:r>
              <a:rPr sz="1900" spc="12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специальности</a:t>
            </a:r>
            <a:r>
              <a:rPr sz="1900" spc="10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или</a:t>
            </a:r>
          </a:p>
          <a:p>
            <a:pPr marL="0" marR="0">
              <a:lnSpc>
                <a:spcPts val="1595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направлению</a:t>
            </a:r>
            <a:r>
              <a:rPr sz="1900" spc="35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3" dirty="0">
                <a:solidFill>
                  <a:srgbClr val="002060"/>
                </a:solidFill>
                <a:latin typeface="PNMDPO+Arial"/>
                <a:cs typeface="PNMDPO+Arial"/>
              </a:rPr>
              <a:t>подготовки,</a:t>
            </a:r>
            <a:r>
              <a:rPr sz="1900" spc="373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по</a:t>
            </a:r>
            <a:r>
              <a:rPr sz="1900" spc="34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которым</a:t>
            </a:r>
            <a:r>
              <a:rPr sz="1900" spc="373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проводится</a:t>
            </a:r>
            <a:r>
              <a:rPr sz="1900" spc="35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прием</a:t>
            </a:r>
            <a:r>
              <a:rPr sz="1900" spc="36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на</a:t>
            </a:r>
            <a:r>
              <a:rPr sz="1900" spc="365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обучение</a:t>
            </a:r>
            <a:r>
              <a:rPr sz="1900" spc="37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в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19886" y="4607614"/>
            <a:ext cx="8517778" cy="30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20"/>
              </a:lnSpc>
              <a:spcBef>
                <a:spcPts val="0"/>
              </a:spcBef>
              <a:spcAft>
                <a:spcPts val="0"/>
              </a:spcAft>
            </a:pPr>
            <a:r>
              <a:rPr sz="1900" spc="-11" dirty="0">
                <a:solidFill>
                  <a:srgbClr val="002060"/>
                </a:solidFill>
                <a:latin typeface="PNMDPO+Arial"/>
                <a:cs typeface="PNMDPO+Arial"/>
              </a:rPr>
              <a:t>образовательных</a:t>
            </a:r>
            <a:r>
              <a:rPr sz="1900" spc="2308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организациях,</a:t>
            </a:r>
            <a:r>
              <a:rPr sz="1900" spc="230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подведомственных</a:t>
            </a:r>
            <a:r>
              <a:rPr sz="1900" spc="2294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Министерству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76986" y="4810963"/>
            <a:ext cx="6563891" cy="66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marR="0">
              <a:lnSpc>
                <a:spcPts val="2118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просвещения</a:t>
            </a:r>
            <a:r>
              <a:rPr sz="1900" spc="4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7" dirty="0">
                <a:solidFill>
                  <a:srgbClr val="002060"/>
                </a:solidFill>
                <a:latin typeface="PNMDPO+Arial"/>
                <a:cs typeface="PNMDPO+Arial"/>
              </a:rPr>
              <a:t>РФ,</a:t>
            </a:r>
            <a:r>
              <a:rPr sz="1900" spc="28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на</a:t>
            </a:r>
            <a:r>
              <a:rPr sz="1900" spc="17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2024/25</a:t>
            </a:r>
            <a:r>
              <a:rPr sz="1900" spc="7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2060"/>
                </a:solidFill>
                <a:latin typeface="PNMDPO+Arial"/>
                <a:cs typeface="PNMDPO+Arial"/>
              </a:rPr>
              <a:t>учебный</a:t>
            </a:r>
            <a:r>
              <a:rPr sz="1900" spc="30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24" dirty="0">
                <a:solidFill>
                  <a:srgbClr val="002060"/>
                </a:solidFill>
                <a:latin typeface="PNMDPO+Arial"/>
                <a:cs typeface="PNMDPO+Arial"/>
              </a:rPr>
              <a:t>год"</a:t>
            </a:r>
            <a:r>
              <a:rPr sz="1900" spc="21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(</a:t>
            </a:r>
            <a:r>
              <a:rPr sz="1900" i="1" dirty="0">
                <a:solidFill>
                  <a:srgbClr val="FF0000"/>
                </a:solidFill>
                <a:latin typeface="UOTPES+Arial Italic"/>
                <a:cs typeface="UOTPES+Arial Italic"/>
              </a:rPr>
              <a:t>пока</a:t>
            </a:r>
            <a:r>
              <a:rPr sz="1900" i="1" spc="7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900" i="1" spc="-16" dirty="0">
                <a:solidFill>
                  <a:srgbClr val="FF0000"/>
                </a:solidFill>
                <a:latin typeface="UOTPES+Arial Italic"/>
                <a:cs typeface="UOTPES+Arial Italic"/>
              </a:rPr>
              <a:t>нет</a:t>
            </a:r>
            <a:r>
              <a:rPr sz="1900" dirty="0">
                <a:solidFill>
                  <a:srgbClr val="002060"/>
                </a:solidFill>
                <a:latin typeface="PQVCHW+Arial"/>
                <a:cs typeface="PQVCHW+Arial"/>
              </a:rPr>
              <a:t>)</a:t>
            </a:r>
          </a:p>
          <a:p>
            <a:pPr marL="0" marR="0">
              <a:lnSpc>
                <a:spcPts val="2118"/>
              </a:lnSpc>
              <a:spcBef>
                <a:spcPts val="677"/>
              </a:spcBef>
              <a:spcAft>
                <a:spcPts val="0"/>
              </a:spcAft>
            </a:pPr>
            <a:r>
              <a:rPr sz="15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500" spc="100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1900" spc="-11" dirty="0">
                <a:solidFill>
                  <a:srgbClr val="002060"/>
                </a:solidFill>
                <a:latin typeface="PNMDPO+Arial"/>
                <a:cs typeface="PNMDPO+Arial"/>
              </a:rPr>
              <a:t>Методические</a:t>
            </a:r>
            <a:r>
              <a:rPr sz="1900" spc="66" dirty="0">
                <a:solidFill>
                  <a:srgbClr val="002060"/>
                </a:solidFill>
                <a:latin typeface="PNMDPO+Arial"/>
                <a:cs typeface="PNMDPO+Arial"/>
              </a:rPr>
              <a:t> </a:t>
            </a:r>
            <a:r>
              <a:rPr sz="1900" spc="-10" dirty="0">
                <a:solidFill>
                  <a:srgbClr val="002060"/>
                </a:solidFill>
                <a:latin typeface="PNMDPO+Arial"/>
                <a:cs typeface="PNMDPO+Arial"/>
              </a:rPr>
              <a:t>материалы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77666" y="1844824"/>
            <a:ext cx="10038814" cy="2736304"/>
          </a:xfrm>
        </p:spPr>
        <p:txBody>
          <a:bodyPr>
            <a:normAutofit/>
          </a:bodyPr>
          <a:lstStyle/>
          <a:p>
            <a:pPr algn="just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Если участник ГИА опоздал на экзамен, он допускается к сдаче ГИА в установленном порядке, при этом время окончания экзамена не продлевается, о чем сообщается участнику ГИА.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аудитории идет аудиозапись – не допускается до окончания аудиозаписи. Повторно для опоздавшего не включается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158468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07368" y="1196752"/>
            <a:ext cx="10081120" cy="6156377"/>
          </a:xfrm>
        </p:spPr>
        <p:txBody>
          <a:bodyPr>
            <a:normAutofit/>
          </a:bodyPr>
          <a:lstStyle/>
          <a:p>
            <a:pPr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экзамена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рабочем столе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обучающегося, помимо ЭМ, находятся: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ручка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гелевая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капиллярная с чернилами черного цвета);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документ, удостоверяющий личность;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средства обучения и воспитания;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г) лекарства и питание (при необходимости);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д) специальные технические средства (для лиц, с ОВЗ);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черновики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выданные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ППЭ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3" pitchFamily="18" charset="2"/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21614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71500" y="1428751"/>
            <a:ext cx="11285140" cy="480856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Во время проведения экзамена в ППЭ запрещается:</a:t>
            </a:r>
          </a:p>
          <a:p>
            <a:pPr algn="just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выполнять экзаменационную работу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несамостоятельно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том числе с помощью</a:t>
            </a:r>
          </a:p>
          <a:p>
            <a:pPr algn="just">
              <a:buFont typeface="Wingdings 3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посторонних лиц, общаться с другими участниками ГИА во время проведения экзамена в аудитории, иметь при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себе средства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связи, фото-, аудио- и видеоаппаратуру, электронно-вычислительную технику, справочные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материалы, письменные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заметки и иные средства хранения и передачи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информации, выносить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аудиторий и ППЭ черновики, экзаменационные материалы на бумажном и (или) электронном носителях,</a:t>
            </a:r>
          </a:p>
          <a:p>
            <a:pPr algn="just">
              <a:buFont typeface="Wingdings 3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фотографировать экзаменационные материалы, черновики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 начала экзамена организаторы проводят инструктаж. </a:t>
            </a:r>
          </a:p>
          <a:p>
            <a:pPr algn="just">
              <a:buFont typeface="Wingdings 3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14437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571500" y="1428751"/>
            <a:ext cx="11069116" cy="437651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Организаторы выдают обучающимся ИК, которые включают в себя КИМ, листы (бланки) для записи ответов.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По завершении заполнения регистрационных полей экзаменационной работы всеми обучающимися и проверки их организаторами организаторы объявляют время начала и завершения выполнения экзаменационной работы. </a:t>
            </a:r>
          </a:p>
          <a:p>
            <a:pPr>
              <a:buFont typeface="Wingdings 3" pitchFamily="18" charset="2"/>
              <a:buNone/>
            </a:pPr>
            <a:endParaRPr lang="ru-RU" dirty="0" smtClean="0"/>
          </a:p>
        </p:txBody>
      </p:sp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38501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11069116" cy="401647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Лица, допустившие нарушение установленного порядка проведения ГИА,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удаляются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экзамена. Если факт нарушения участником ГИА  порядка проведения экзамена подтверждается, ГЭК принимает решение об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аннулировании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 участника экзамена по соответствующему учебному предмету. </a:t>
            </a:r>
          </a:p>
          <a:p>
            <a:pPr algn="just"/>
            <a:endParaRPr lang="ru-RU" dirty="0" smtClean="0"/>
          </a:p>
        </p:txBody>
      </p:sp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70458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11357148" cy="437651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В случае если участник ГИА по состоянию здоровья или другим объективным причинам не может завершить выполнение экзаменационной работы, он досрочно покидает аудиторию. </a:t>
            </a:r>
          </a:p>
        </p:txBody>
      </p: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21188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695400" y="1484784"/>
            <a:ext cx="11089232" cy="44644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13. За 30 минут и за 5 минут до окончания выполнения экзаменационной работы организаторы сообщают обучающимся о скором завершении экзамена и напоминают о необходимости перенести ответы из черновиков в бланки ГИА.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14. По истечении выполнения экзаменационной работы организаторы объявляют окончание экзамена и собирают ЭМ у обучающихся. </a:t>
            </a:r>
          </a:p>
          <a:p>
            <a:pPr algn="just"/>
            <a:endParaRPr lang="ru-RU" dirty="0" smtClean="0"/>
          </a:p>
        </p:txBody>
      </p:sp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ГИА в ППЭ</a:t>
            </a:r>
          </a:p>
        </p:txBody>
      </p:sp>
    </p:spTree>
    <p:extLst>
      <p:ext uri="{BB962C8B-B14F-4D97-AF65-F5344CB8AC3E}">
        <p14:creationId xmlns:p14="http://schemas.microsoft.com/office/powerpoint/2010/main" val="29597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600" y="1481329"/>
            <a:ext cx="11391056" cy="4683975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1) ЕГЭ по информатике, в том числе проведенные в досрочный и дополнительный периоды, в резервные сроки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каждого из периодов проведения экзаменов, - не позднее двух календарных дней после проведения экзамена;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ЕГЭ по математике базового уровня - не позднее трех календарных дней после проведения экзамена;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ЕГЭ по математике профильного уровня, ГВЭ по математике - не позднее четырех календарных дней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проведения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экзамена;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ЕГЭ и ГВЭ по русскому языку - не позднее шести календарных дней после проведения экзамена;</a:t>
            </a: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5) ЕГЭ по учебным предметам по выбору (за исключением ЕГЭ по информатике) - не позднее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четырех календарных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дней после проведения соответствующего экзамена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Сроки получения результатов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344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76905" y="327768"/>
            <a:ext cx="4648221" cy="434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Для </a:t>
            </a:r>
            <a:r>
              <a:rPr sz="2800" b="1" i="1" spc="-1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поступления</a:t>
            </a:r>
            <a:r>
              <a:rPr sz="2800" b="1" i="1" spc="3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вузы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50162" y="1358413"/>
            <a:ext cx="6209038" cy="378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Минимальное</a:t>
            </a:r>
            <a:r>
              <a:rPr sz="2400" b="1" i="1" spc="2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количество баллов ЕГЭ: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98676" y="1825181"/>
            <a:ext cx="2892299" cy="684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0025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Предметы</a:t>
            </a:r>
          </a:p>
          <a:p>
            <a:pPr marL="0" marR="0">
              <a:lnSpc>
                <a:spcPts val="2013"/>
              </a:lnSpc>
              <a:spcBef>
                <a:spcPts val="1063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Русский</a:t>
            </a:r>
            <a:r>
              <a:rPr sz="1800" b="1" i="1" spc="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язык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34938" y="1825181"/>
            <a:ext cx="921868" cy="684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Баллы</a:t>
            </a:r>
          </a:p>
          <a:p>
            <a:pPr marL="259079" marR="0">
              <a:lnSpc>
                <a:spcPts val="2013"/>
              </a:lnSpc>
              <a:spcBef>
                <a:spcPts val="1063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40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98676" y="2586524"/>
            <a:ext cx="4204213" cy="664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Математика</a:t>
            </a:r>
            <a:r>
              <a:rPr sz="1800" b="1" i="1" spc="2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профильного</a:t>
            </a:r>
            <a:r>
              <a:rPr sz="1800" b="1" i="1" spc="-13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уровня</a:t>
            </a:r>
          </a:p>
          <a:p>
            <a:pPr marL="0" marR="0">
              <a:lnSpc>
                <a:spcPts val="2013"/>
              </a:lnSpc>
              <a:spcBef>
                <a:spcPts val="907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Физика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494018" y="2586524"/>
            <a:ext cx="407011" cy="293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39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494018" y="2957491"/>
            <a:ext cx="407011" cy="293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39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98676" y="3328458"/>
            <a:ext cx="888985" cy="293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Химия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494018" y="3328458"/>
            <a:ext cx="407011" cy="293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39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598676" y="3699701"/>
            <a:ext cx="2532774" cy="6644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Информатика</a:t>
            </a:r>
            <a:r>
              <a:rPr sz="1800" b="1" i="1" spc="-1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 </a:t>
            </a:r>
            <a:r>
              <a:rPr sz="1800" b="1" i="1" spc="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ИКТ</a:t>
            </a:r>
          </a:p>
          <a:p>
            <a:pPr marL="0" marR="0">
              <a:lnSpc>
                <a:spcPts val="2010"/>
              </a:lnSpc>
              <a:spcBef>
                <a:spcPts val="910"/>
              </a:spcBef>
              <a:spcAft>
                <a:spcPts val="0"/>
              </a:spcAft>
            </a:pP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Биология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494018" y="3699701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44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494018" y="4070668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39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98676" y="4441508"/>
            <a:ext cx="1200745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История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494018" y="4441508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35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598676" y="4812475"/>
            <a:ext cx="1424768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География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494018" y="4812475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40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598676" y="5183442"/>
            <a:ext cx="2556320" cy="664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Иностранные языки</a:t>
            </a:r>
          </a:p>
          <a:p>
            <a:pPr marL="0" marR="0">
              <a:lnSpc>
                <a:spcPts val="2010"/>
              </a:lnSpc>
              <a:spcBef>
                <a:spcPts val="909"/>
              </a:spcBef>
              <a:spcAft>
                <a:spcPts val="0"/>
              </a:spcAft>
            </a:pPr>
            <a:r>
              <a:rPr sz="1800" b="1" i="1" dirty="0">
                <a:solidFill>
                  <a:srgbClr val="006600"/>
                </a:solidFill>
                <a:latin typeface="PSRNKI+Arial Bold Italic"/>
                <a:cs typeface="PSRNKI+Arial Bold Italic"/>
              </a:rPr>
              <a:t>Литература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494018" y="5183442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30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494018" y="5554384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40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598676" y="5925325"/>
            <a:ext cx="2207456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Обществознание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494018" y="5925325"/>
            <a:ext cx="406672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45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23744" y="459721"/>
            <a:ext cx="4648221" cy="434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Для </a:t>
            </a:r>
            <a:r>
              <a:rPr sz="2800" b="1" i="1" spc="-1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поступления</a:t>
            </a:r>
            <a:r>
              <a:rPr sz="2800" b="1" i="1" spc="3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вузы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67789" y="1563625"/>
            <a:ext cx="6648719" cy="1429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33904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spc="-2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ВАЖНО!</a:t>
            </a:r>
          </a:p>
          <a:p>
            <a:pPr marL="0" marR="0">
              <a:lnSpc>
                <a:spcPts val="3123"/>
              </a:lnSpc>
              <a:spcBef>
                <a:spcPts val="499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Вузы </a:t>
            </a:r>
            <a:r>
              <a:rPr sz="2800" b="1" i="1" spc="-1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имеют</a:t>
            </a:r>
            <a:r>
              <a:rPr sz="2800" b="1" i="1" spc="4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2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право</a:t>
            </a:r>
            <a:r>
              <a:rPr sz="2800" b="1" i="1" spc="2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устанавливать</a:t>
            </a:r>
          </a:p>
          <a:p>
            <a:pPr marL="883919" marR="0">
              <a:lnSpc>
                <a:spcPts val="3126"/>
              </a:lnSpc>
              <a:spcBef>
                <a:spcPts val="284"/>
              </a:spcBef>
              <a:spcAft>
                <a:spcPts val="0"/>
              </a:spcAft>
            </a:pPr>
            <a:r>
              <a:rPr sz="2800" b="1" i="1" spc="-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свои</a:t>
            </a:r>
            <a:r>
              <a:rPr sz="2800" b="1" i="1" spc="2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минимальные</a:t>
            </a:r>
            <a:r>
              <a:rPr sz="2800" b="1" i="1" spc="3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баллы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65657" y="2985370"/>
            <a:ext cx="8852157" cy="86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(с </a:t>
            </a:r>
            <a:r>
              <a:rPr sz="2800" b="1" i="1" spc="-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которыми</a:t>
            </a:r>
            <a:r>
              <a:rPr sz="2800" b="1" i="1" spc="4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2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будут</a:t>
            </a:r>
            <a:r>
              <a:rPr sz="2800" b="1" i="1" spc="2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принимать</a:t>
            </a:r>
            <a:r>
              <a:rPr sz="2800" b="1" i="1" spc="5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абитуриентов)</a:t>
            </a:r>
          </a:p>
          <a:p>
            <a:pPr marL="2479827" marR="0">
              <a:lnSpc>
                <a:spcPts val="3128"/>
              </a:lnSpc>
              <a:spcBef>
                <a:spcPts val="282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выше </a:t>
            </a:r>
            <a:r>
              <a:rPr sz="2800" b="1" i="1" u="sng" spc="-3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этого</a:t>
            </a:r>
            <a:r>
              <a:rPr sz="2800" b="1" i="1" u="sng" spc="4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уровня!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 bwMode="auto">
          <a:xfrm>
            <a:off x="431802" y="549275"/>
            <a:ext cx="11425767" cy="863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3600" b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Обязательность ГИА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39186" y="1557338"/>
            <a:ext cx="11425767" cy="5111750"/>
          </a:xfrm>
        </p:spPr>
        <p:txBody>
          <a:bodyPr/>
          <a:lstStyle/>
          <a:p>
            <a:pPr marL="136525" indent="0" algn="ctr" eaLnBrk="1" hangingPunct="1">
              <a:lnSpc>
                <a:spcPct val="85000"/>
              </a:lnSpc>
              <a:buFont typeface="Arial" charset="0"/>
              <a:buNone/>
            </a:pP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ГИА, завершающая освоение имеющих государственную аккредитацию основных образовательных программ </a:t>
            </a: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среднего </a:t>
            </a: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 образования, является обязательной. И является основанием считать выпускника завершившим уровень образования и основанием выдачи аттестатов </a:t>
            </a: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среднем общем </a:t>
            </a:r>
            <a:r>
              <a:rPr lang="ru-RU" alt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образовании</a:t>
            </a:r>
          </a:p>
        </p:txBody>
      </p:sp>
    </p:spTree>
    <p:extLst>
      <p:ext uri="{BB962C8B-B14F-4D97-AF65-F5344CB8AC3E}">
        <p14:creationId xmlns:p14="http://schemas.microsoft.com/office/powerpoint/2010/main" val="223238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65832" y="446999"/>
            <a:ext cx="6043459" cy="435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Продолжительность</a:t>
            </a:r>
            <a:r>
              <a:rPr sz="2800" b="1" i="1" spc="4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экзаменов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62507" y="2181014"/>
            <a:ext cx="1856790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3 ч.</a:t>
            </a:r>
            <a:r>
              <a:rPr sz="24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55 мин.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75704" y="2187745"/>
            <a:ext cx="1857348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3 ч.</a:t>
            </a:r>
            <a:r>
              <a:rPr sz="2400" b="1" i="1" spc="-1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10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мин.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649714" y="2358179"/>
            <a:ext cx="1857348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3 ч.</a:t>
            </a:r>
            <a:r>
              <a:rPr sz="24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00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мин.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036821" y="2684293"/>
            <a:ext cx="1856970" cy="378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3 ч.</a:t>
            </a:r>
            <a:r>
              <a:rPr sz="2400" b="1" i="1" spc="-1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30 мин.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391142" y="3453362"/>
            <a:ext cx="2614843" cy="932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Математика</a:t>
            </a:r>
            <a:r>
              <a:rPr sz="2000" b="1" i="1" spc="-4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(Б)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География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Иностранный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56844" y="3607032"/>
            <a:ext cx="3144433" cy="1541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Математика</a:t>
            </a:r>
            <a:r>
              <a:rPr sz="2000" b="1" i="1" spc="-3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(П)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Физика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Информатика</a:t>
            </a:r>
            <a:r>
              <a:rPr sz="2000" b="1" i="1" spc="-3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 </a:t>
            </a:r>
            <a:r>
              <a:rPr sz="2000" b="1" i="1" spc="1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ИКТ</a:t>
            </a:r>
          </a:p>
          <a:p>
            <a:pPr marL="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Литература</a:t>
            </a:r>
          </a:p>
          <a:p>
            <a:pPr marL="0" marR="0">
              <a:lnSpc>
                <a:spcPts val="2238"/>
              </a:lnSpc>
              <a:spcBef>
                <a:spcPts val="162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Биология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653149" y="3737461"/>
            <a:ext cx="2332933" cy="322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7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Иностранный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996430" y="4042261"/>
            <a:ext cx="1537397" cy="8113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язык </a:t>
            </a:r>
            <a:r>
              <a:rPr sz="16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(</a:t>
            </a:r>
            <a:r>
              <a:rPr sz="16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кроме</a:t>
            </a:r>
          </a:p>
          <a:p>
            <a:pPr marL="0" marR="0">
              <a:lnSpc>
                <a:spcPts val="1783"/>
              </a:lnSpc>
              <a:spcBef>
                <a:spcPts val="196"/>
              </a:spcBef>
              <a:spcAft>
                <a:spcPts val="0"/>
              </a:spcAft>
            </a:pPr>
            <a:r>
              <a:rPr sz="16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раздела</a:t>
            </a:r>
          </a:p>
          <a:p>
            <a:pPr marL="0" marR="0">
              <a:lnSpc>
                <a:spcPts val="1785"/>
              </a:lnSpc>
              <a:spcBef>
                <a:spcPts val="134"/>
              </a:spcBef>
              <a:spcAft>
                <a:spcPts val="0"/>
              </a:spcAft>
            </a:pPr>
            <a:r>
              <a:rPr sz="16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«Говорение»)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806952" y="4099538"/>
            <a:ext cx="2772930" cy="1236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Русский</a:t>
            </a:r>
            <a:r>
              <a:rPr sz="2000" b="1" i="1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язык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Химия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Обществознание</a:t>
            </a:r>
          </a:p>
          <a:p>
            <a:pPr marL="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PNMDPO+Arial"/>
                <a:cs typeface="PNMDPO+Arial"/>
              </a:rPr>
              <a:t>•</a:t>
            </a:r>
            <a:r>
              <a:rPr sz="2000" spc="1444" dirty="0">
                <a:solidFill>
                  <a:srgbClr val="C00000"/>
                </a:solidFill>
                <a:latin typeface="PNMDPO+Arial"/>
                <a:cs typeface="PNMDPO+Arial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История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734042" y="4367762"/>
            <a:ext cx="2406578" cy="811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язык (китайский)</a:t>
            </a:r>
          </a:p>
          <a:p>
            <a:pPr marL="0" marR="0">
              <a:lnSpc>
                <a:spcPts val="1785"/>
              </a:lnSpc>
              <a:spcBef>
                <a:spcPts val="194"/>
              </a:spcBef>
              <a:spcAft>
                <a:spcPts val="0"/>
              </a:spcAft>
            </a:pPr>
            <a:r>
              <a:rPr sz="16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(кроме</a:t>
            </a:r>
            <a:r>
              <a:rPr sz="1600" b="1" i="1" spc="3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6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раздела</a:t>
            </a:r>
          </a:p>
          <a:p>
            <a:pPr marL="0" marR="0">
              <a:lnSpc>
                <a:spcPts val="1783"/>
              </a:lnSpc>
              <a:spcBef>
                <a:spcPts val="139"/>
              </a:spcBef>
              <a:spcAft>
                <a:spcPts val="0"/>
              </a:spcAft>
            </a:pPr>
            <a:r>
              <a:rPr sz="1600" b="1" i="1" spc="-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«Говорение»)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061718" y="5800565"/>
            <a:ext cx="3464656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17 мин – </a:t>
            </a:r>
            <a:r>
              <a:rPr sz="24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«Говорение»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23818" y="391858"/>
            <a:ext cx="2802070" cy="492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spc="-3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РАЗРЕШЕНО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66542" y="1331003"/>
            <a:ext cx="4474510" cy="744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95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spc="-2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Гелевая,</a:t>
            </a:r>
            <a:r>
              <a:rPr sz="2400" b="1" i="1" spc="3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капиллярная</a:t>
            </a:r>
            <a:r>
              <a:rPr sz="2400" b="1" i="1" spc="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ручка</a:t>
            </a:r>
          </a:p>
          <a:p>
            <a:pPr marL="0" marR="0">
              <a:lnSpc>
                <a:spcPts val="2681"/>
              </a:lnSpc>
              <a:spcBef>
                <a:spcPts val="200"/>
              </a:spcBef>
              <a:spcAft>
                <a:spcPts val="0"/>
              </a:spcAft>
            </a:pP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 чернилами</a:t>
            </a:r>
            <a:r>
              <a:rPr sz="24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чёрного</a:t>
            </a:r>
            <a:r>
              <a:rPr sz="24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цвета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35326" y="2429869"/>
            <a:ext cx="3540078" cy="322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математике</a:t>
            </a:r>
            <a:r>
              <a:rPr sz="2000" b="1" i="1" spc="-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– линейка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498725" y="3427454"/>
            <a:ext cx="4344724" cy="627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химии</a:t>
            </a:r>
            <a:r>
              <a:rPr sz="20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– непрограммируемый</a:t>
            </a:r>
          </a:p>
          <a:p>
            <a:pPr marL="1388364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калькулятор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98725" y="4658317"/>
            <a:ext cx="4485768" cy="6277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физике –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непрограммируемый</a:t>
            </a:r>
          </a:p>
          <a:p>
            <a:pPr marL="792479" marR="0">
              <a:lnSpc>
                <a:spcPts val="2238"/>
              </a:lnSpc>
              <a:spcBef>
                <a:spcPts val="162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калькулятор</a:t>
            </a:r>
            <a:r>
              <a:rPr sz="2000" b="1" i="1" spc="-3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 линейка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03450" y="5813204"/>
            <a:ext cx="5195095" cy="627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</a:t>
            </a:r>
            <a:r>
              <a:rPr sz="20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географии</a:t>
            </a:r>
            <a:r>
              <a:rPr sz="2000" b="1" i="1" spc="-3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–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непрограммируемый</a:t>
            </a:r>
          </a:p>
          <a:p>
            <a:pPr marL="42672" marR="0">
              <a:lnSpc>
                <a:spcPts val="2238"/>
              </a:lnSpc>
              <a:spcBef>
                <a:spcPts val="163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калькулятор,</a:t>
            </a:r>
            <a:r>
              <a:rPr sz="2000" b="1" i="1" spc="-3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линейка</a:t>
            </a:r>
            <a:r>
              <a:rPr sz="20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 транспортир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575558" y="465900"/>
            <a:ext cx="2827303" cy="492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ЗАПРЕЩЕНО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7022" y="1472502"/>
            <a:ext cx="6567845" cy="567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Наличие средств связи, электронно</a:t>
            </a: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-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вычислительной</a:t>
            </a:r>
          </a:p>
          <a:p>
            <a:pPr marL="73787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техники, фото</a:t>
            </a: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-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, аудио</a:t>
            </a:r>
            <a:r>
              <a:rPr sz="1800" b="1" i="1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-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 видеоаппаратуры,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313432" y="2021142"/>
            <a:ext cx="5881306" cy="567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справочных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материалов,</a:t>
            </a:r>
            <a:r>
              <a:rPr sz="1800" b="1" i="1" spc="2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письменных заметок</a:t>
            </a:r>
            <a:r>
              <a:rPr sz="1800" b="1" i="1" spc="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</a:t>
            </a:r>
          </a:p>
          <a:p>
            <a:pPr marL="2286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иных</a:t>
            </a:r>
            <a:r>
              <a:rPr sz="1800" b="1" i="1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средств хранения и передачи</a:t>
            </a:r>
            <a:r>
              <a:rPr sz="1800" b="1" i="1" spc="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информации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257679" y="3229674"/>
            <a:ext cx="5534898" cy="8423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Вынос из</a:t>
            </a:r>
            <a:r>
              <a:rPr sz="1800" b="1" i="1" spc="-1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аудиторий и ППЭ</a:t>
            </a:r>
            <a:r>
              <a:rPr sz="1800" b="1" i="1" spc="1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экзаменационных</a:t>
            </a:r>
          </a:p>
          <a:p>
            <a:pPr marL="239522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материалов</a:t>
            </a:r>
            <a:r>
              <a:rPr sz="1800" b="1" i="1" spc="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на</a:t>
            </a:r>
            <a:r>
              <a:rPr sz="1800" b="1" i="1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бумажном</a:t>
            </a:r>
            <a:r>
              <a:rPr sz="1800" b="1" i="1" spc="2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или электронном</a:t>
            </a:r>
          </a:p>
          <a:p>
            <a:pPr marL="763778" marR="0">
              <a:lnSpc>
                <a:spcPts val="2010"/>
              </a:lnSpc>
              <a:spcBef>
                <a:spcPts val="10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носителях,</a:t>
            </a:r>
            <a:r>
              <a:rPr sz="1800" b="1" i="1" spc="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их фотографирование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225294" y="5057839"/>
            <a:ext cx="6545200" cy="567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Оказание</a:t>
            </a:r>
            <a:r>
              <a:rPr sz="1800" b="1" i="1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содействия</a:t>
            </a:r>
            <a:r>
              <a:rPr sz="1800" b="1" i="1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другим</a:t>
            </a:r>
            <a:r>
              <a:rPr sz="1800" b="1" i="1" spc="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участникам</a:t>
            </a:r>
            <a:r>
              <a:rPr sz="1800" b="1" i="1" spc="2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ЕГЭ, в </a:t>
            </a:r>
            <a:r>
              <a:rPr sz="1800" b="1" i="1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том</a:t>
            </a:r>
          </a:p>
          <a:p>
            <a:pPr marL="173735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числе</a:t>
            </a:r>
            <a:r>
              <a:rPr sz="1800" b="1" i="1" spc="1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передача</a:t>
            </a:r>
            <a:r>
              <a:rPr sz="1800" b="1" i="1" spc="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им указанных</a:t>
            </a:r>
            <a:r>
              <a:rPr sz="1800" b="1" i="1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1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средств и материалов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426462" y="6315083"/>
            <a:ext cx="5219590" cy="3035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i="1" dirty="0">
                <a:solidFill>
                  <a:srgbClr val="FF0000"/>
                </a:solidFill>
                <a:latin typeface="MSOBJC+Trebuchet MS Bold Italic"/>
                <a:cs typeface="MSOBJC+Trebuchet MS Bold Italic"/>
              </a:rPr>
              <a:t>(составляется акт об</a:t>
            </a:r>
            <a:r>
              <a:rPr sz="1800" b="1" i="1" spc="-13" dirty="0">
                <a:solidFill>
                  <a:srgbClr val="FF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800" b="1" i="1" dirty="0">
                <a:solidFill>
                  <a:srgbClr val="FF0000"/>
                </a:solidFill>
                <a:latin typeface="MSOBJC+Trebuchet MS Bold Italic"/>
                <a:cs typeface="MSOBJC+Trebuchet MS Bold Italic"/>
              </a:rPr>
              <a:t>удалении с экзамена)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48202" y="370777"/>
            <a:ext cx="2752001" cy="492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АПЕЛЛЯЦИЯ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21968" y="1361207"/>
            <a:ext cx="6571757" cy="7449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Апелляция о</a:t>
            </a:r>
            <a:r>
              <a:rPr sz="2400" b="1" i="1" spc="-1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нарушении</a:t>
            </a:r>
            <a:r>
              <a:rPr sz="2400" b="1" i="1" spc="1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установленного</a:t>
            </a:r>
          </a:p>
          <a:p>
            <a:pPr marL="1429461" marR="0">
              <a:lnSpc>
                <a:spcPts val="2681"/>
              </a:lnSpc>
              <a:spcBef>
                <a:spcPts val="200"/>
              </a:spcBef>
              <a:spcAft>
                <a:spcPts val="0"/>
              </a:spcAft>
            </a:pP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порядка</a:t>
            </a:r>
            <a:r>
              <a:rPr sz="2400" b="1" i="1" spc="-13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проведения</a:t>
            </a:r>
            <a:r>
              <a:rPr sz="2400" b="1" i="1" spc="13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ЕГЭ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3620" y="2288772"/>
            <a:ext cx="8245604" cy="627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Подаётся</a:t>
            </a:r>
            <a:r>
              <a:rPr sz="2000" b="1" i="1" spc="34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участником</a:t>
            </a:r>
            <a:r>
              <a:rPr sz="2000" b="1" i="1" spc="35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ЕГЭ</a:t>
            </a:r>
            <a:r>
              <a:rPr sz="2000" b="1" i="1" spc="36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</a:t>
            </a:r>
            <a:r>
              <a:rPr sz="2000" b="1" i="1" u="sng" spc="36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день</a:t>
            </a:r>
            <a:r>
              <a:rPr sz="2000" b="1" i="1" u="sng" spc="35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экзамена</a:t>
            </a:r>
            <a:r>
              <a:rPr sz="2000" b="1" i="1" spc="36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до</a:t>
            </a:r>
            <a:r>
              <a:rPr sz="2000" b="1" i="1" spc="37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7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того,</a:t>
            </a:r>
            <a:r>
              <a:rPr sz="2000" b="1" i="1" spc="357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как</a:t>
            </a:r>
            <a:r>
              <a:rPr sz="2000" b="1" i="1" spc="34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он</a:t>
            </a:r>
          </a:p>
          <a:p>
            <a:pPr marL="0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покинул пункт</a:t>
            </a:r>
            <a:r>
              <a:rPr sz="2000" b="1" i="1" spc="-1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проведения экзаменов</a:t>
            </a: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5754" y="3779857"/>
            <a:ext cx="8276073" cy="628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Конфликтная</a:t>
            </a:r>
            <a:r>
              <a:rPr sz="2000" b="1" i="1" spc="26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комиссия</a:t>
            </a:r>
            <a:r>
              <a:rPr sz="2000" b="1" i="1" spc="26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рассматривает</a:t>
            </a:r>
            <a:r>
              <a:rPr sz="2000" b="1" i="1" spc="26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апелляцию</a:t>
            </a:r>
            <a:r>
              <a:rPr sz="2000" b="1" i="1" spc="26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не</a:t>
            </a:r>
            <a:r>
              <a:rPr sz="2000" b="1" i="1" u="sng" spc="26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более</a:t>
            </a:r>
          </a:p>
          <a:p>
            <a:pPr marL="0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2-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х</a:t>
            </a:r>
            <a:r>
              <a:rPr sz="2000" b="1" i="1" u="sng" spc="-2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рабочих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дней</a:t>
            </a:r>
            <a:r>
              <a:rPr sz="2000" b="1" i="1" spc="-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 момента</a:t>
            </a:r>
            <a:r>
              <a:rPr sz="2000" b="1" i="1" spc="-3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её</a:t>
            </a:r>
            <a:r>
              <a:rPr sz="2000" b="1" i="1" spc="-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подачи</a:t>
            </a: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7278" y="5328517"/>
            <a:ext cx="8540741" cy="1236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 случае</a:t>
            </a:r>
            <a:r>
              <a:rPr sz="2000" b="1" i="1" u="sng" spc="-2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удовлетворения</a:t>
            </a:r>
            <a:r>
              <a:rPr sz="2000" b="1" i="1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апелляции</a:t>
            </a:r>
            <a:r>
              <a:rPr sz="2000" b="1" i="1" spc="-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результат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ЕГЭ участника</a:t>
            </a:r>
          </a:p>
          <a:p>
            <a:pPr marL="0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аннулируется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,</a:t>
            </a:r>
            <a:r>
              <a:rPr sz="2000" b="1" i="1" spc="-3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ему</a:t>
            </a:r>
            <a:r>
              <a:rPr sz="2000" b="1" i="1" spc="-2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предоставляется</a:t>
            </a:r>
            <a:r>
              <a:rPr sz="20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возможность</a:t>
            </a:r>
            <a:r>
              <a:rPr sz="2000" b="1" i="1" spc="-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сдать</a:t>
            </a:r>
            <a:r>
              <a:rPr sz="20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ЕГЭ</a:t>
            </a:r>
          </a:p>
          <a:p>
            <a:pPr marL="0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 данному</a:t>
            </a:r>
            <a:r>
              <a:rPr sz="2000" b="1" i="1" spc="-27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предмету</a:t>
            </a:r>
            <a:r>
              <a:rPr sz="2000" b="1" i="1" spc="-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</a:t>
            </a:r>
            <a:r>
              <a:rPr sz="20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другой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день, предусмотренный</a:t>
            </a:r>
            <a:r>
              <a:rPr sz="2000" b="1" i="1" spc="-3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единым</a:t>
            </a:r>
          </a:p>
          <a:p>
            <a:pPr marL="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расписанием.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531743" y="405807"/>
            <a:ext cx="2753949" cy="493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82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АПЕЛЛЯЦИЯ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76070" y="1404790"/>
            <a:ext cx="7337070" cy="3786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A50021"/>
                </a:solidFill>
                <a:latin typeface="PSRNKI+Arial Bold Italic"/>
                <a:cs typeface="PSRNKI+Arial Bold Italic"/>
              </a:rPr>
              <a:t>Апелляция о несогласии с </a:t>
            </a:r>
            <a:r>
              <a:rPr sz="2400" b="1" i="1" spc="-15" dirty="0">
                <a:solidFill>
                  <a:srgbClr val="A50021"/>
                </a:solidFill>
                <a:latin typeface="PSRNKI+Arial Bold Italic"/>
                <a:cs typeface="PSRNKI+Arial Bold Italic"/>
              </a:rPr>
              <a:t>результатами</a:t>
            </a:r>
            <a:r>
              <a:rPr sz="2400" b="1" i="1" spc="28" dirty="0">
                <a:solidFill>
                  <a:srgbClr val="A50021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A50021"/>
                </a:solidFill>
                <a:latin typeface="PSRNKI+Arial Bold Italic"/>
                <a:cs typeface="PSRNKI+Arial Bold Italic"/>
              </a:rPr>
              <a:t>ЕГЭ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0028" y="2095478"/>
            <a:ext cx="8129295" cy="627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Подаётся</a:t>
            </a:r>
            <a:r>
              <a:rPr sz="2000" b="1" i="1" spc="3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</a:t>
            </a:r>
            <a:r>
              <a:rPr sz="2000" b="1" i="1" u="sng" spc="30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течение</a:t>
            </a:r>
            <a:r>
              <a:rPr sz="2000" b="1" i="1" u="sng" spc="30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2-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х</a:t>
            </a:r>
            <a:r>
              <a:rPr sz="2000" b="1" i="1" u="sng" spc="3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рабочих</a:t>
            </a:r>
            <a:r>
              <a:rPr sz="2000" b="1" i="1" u="sng" spc="32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дней</a:t>
            </a:r>
            <a:r>
              <a:rPr sz="2000" b="1" i="1" spc="31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после</a:t>
            </a:r>
            <a:r>
              <a:rPr sz="2000" b="1" i="1" spc="30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официального</a:t>
            </a:r>
          </a:p>
          <a:p>
            <a:pPr marL="0" marR="0">
              <a:lnSpc>
                <a:spcPts val="2238"/>
              </a:lnSpc>
              <a:spcBef>
                <a:spcPts val="160"/>
              </a:spcBef>
              <a:spcAft>
                <a:spcPts val="0"/>
              </a:spcAft>
            </a:pPr>
            <a:r>
              <a:rPr sz="20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объявления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результатов</a:t>
            </a:r>
            <a:r>
              <a:rPr sz="2000" b="1" i="1" spc="-1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экзамена</a:t>
            </a: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27862" y="3682343"/>
            <a:ext cx="8106493" cy="628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Конфликтная</a:t>
            </a:r>
            <a:r>
              <a:rPr sz="2000" b="1" i="1" u="sng" spc="-2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комиссия</a:t>
            </a:r>
            <a:r>
              <a:rPr sz="2000" b="1" i="1" spc="-2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рассматривает</a:t>
            </a:r>
            <a:r>
              <a:rPr sz="2000" b="1" i="1" spc="-5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апелляцию</a:t>
            </a:r>
            <a:r>
              <a:rPr sz="2000" b="1" i="1" spc="-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не более</a:t>
            </a:r>
          </a:p>
          <a:p>
            <a:pPr marL="0" marR="0">
              <a:lnSpc>
                <a:spcPts val="2241"/>
              </a:lnSpc>
              <a:spcBef>
                <a:spcPts val="155"/>
              </a:spcBef>
              <a:spcAft>
                <a:spcPts val="0"/>
              </a:spcAft>
            </a:pPr>
            <a:r>
              <a:rPr sz="2000" b="1" i="1" u="sng" dirty="0">
                <a:solidFill>
                  <a:srgbClr val="C00000"/>
                </a:solidFill>
                <a:latin typeface="DVICIU+Arial Bold Italic"/>
                <a:cs typeface="DVICIU+Arial Bold Italic"/>
              </a:rPr>
              <a:t>4-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х</a:t>
            </a:r>
            <a:r>
              <a:rPr sz="2000" b="1" i="1" u="sng" spc="-2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spc="-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рабочих</a:t>
            </a:r>
            <a:r>
              <a:rPr sz="2000" b="1" i="1" spc="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дней</a:t>
            </a:r>
            <a:r>
              <a:rPr sz="20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 момента</a:t>
            </a:r>
            <a:r>
              <a:rPr sz="2000" b="1" i="1" spc="-4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её</a:t>
            </a:r>
            <a:r>
              <a:rPr sz="2000" b="1" i="1" spc="-1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подачи.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31773" y="5168497"/>
            <a:ext cx="8248040" cy="12376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u="sng" spc="-1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Результатом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рассмотрения</a:t>
            </a:r>
            <a:r>
              <a:rPr sz="2000" b="1" i="1" spc="-2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апелляции</a:t>
            </a:r>
            <a:r>
              <a:rPr sz="2000" b="1" i="1" spc="-1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может</a:t>
            </a:r>
            <a:r>
              <a:rPr sz="2000" b="1" i="1" spc="-25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быть:</a:t>
            </a:r>
          </a:p>
          <a:p>
            <a:pPr marL="0" marR="0">
              <a:lnSpc>
                <a:spcPts val="2238"/>
              </a:lnSpc>
              <a:spcBef>
                <a:spcPts val="157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</a:t>
            </a:r>
            <a:r>
              <a:rPr sz="2000" b="1" i="1" spc="-10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отклонение</a:t>
            </a:r>
            <a:r>
              <a:rPr sz="20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апелляции</a:t>
            </a:r>
            <a:r>
              <a:rPr sz="20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 сохранение выставленных</a:t>
            </a:r>
            <a:r>
              <a:rPr sz="2000" b="1" i="1" spc="-2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баллов;</a:t>
            </a:r>
          </a:p>
          <a:p>
            <a:pPr marL="0" marR="0">
              <a:lnSpc>
                <a:spcPts val="2241"/>
              </a:lnSpc>
              <a:spcBef>
                <a:spcPts val="155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</a:t>
            </a:r>
            <a:r>
              <a:rPr sz="2000" b="1" i="1" spc="-10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удовлетворение</a:t>
            </a:r>
            <a:r>
              <a:rPr sz="2000" b="1" i="1" spc="-1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апелляции</a:t>
            </a:r>
            <a:r>
              <a:rPr sz="2000" b="1" i="1" spc="-19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 выставление</a:t>
            </a:r>
            <a:r>
              <a:rPr sz="2000" b="1" i="1" spc="-2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других</a:t>
            </a:r>
            <a:r>
              <a:rPr sz="20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баллов</a:t>
            </a:r>
          </a:p>
          <a:p>
            <a:pPr marL="0" marR="0">
              <a:lnSpc>
                <a:spcPts val="2234"/>
              </a:lnSpc>
              <a:spcBef>
                <a:spcPts val="160"/>
              </a:spcBef>
              <a:spcAft>
                <a:spcPts val="0"/>
              </a:spcAft>
            </a:pPr>
            <a:r>
              <a:rPr sz="2000" b="1" i="1" u="sng" spc="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(как</a:t>
            </a:r>
            <a:r>
              <a:rPr sz="2000" b="1" i="1" u="sng" spc="-3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</a:t>
            </a:r>
            <a:r>
              <a:rPr sz="2000" b="1" i="1" u="sng" spc="-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сторону увеличения,</a:t>
            </a:r>
            <a:r>
              <a:rPr sz="2000" b="1" i="1" u="sng" spc="-2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так</a:t>
            </a:r>
            <a:r>
              <a:rPr sz="2000" b="1" i="1" u="sng" spc="-2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 в сторону</a:t>
            </a:r>
            <a:r>
              <a:rPr sz="2000" b="1" i="1" u="sng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уменьшения).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074799" y="820803"/>
            <a:ext cx="4604350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spc="-19" dirty="0">
                <a:solidFill>
                  <a:srgbClr val="006600"/>
                </a:solidFill>
                <a:latin typeface="FPGRCL+Arial Bold"/>
                <a:cs typeface="FPGRCL+Arial Bold"/>
              </a:rPr>
              <a:t>Оборудование</a:t>
            </a:r>
            <a:r>
              <a:rPr sz="3600" b="1" spc="30" dirty="0">
                <a:solidFill>
                  <a:srgbClr val="006600"/>
                </a:solidFill>
                <a:latin typeface="FPGRCL+Arial Bold"/>
                <a:cs typeface="FPGRCL+Arial Bold"/>
              </a:rPr>
              <a:t> </a:t>
            </a:r>
            <a:r>
              <a:rPr sz="3600" b="1" dirty="0">
                <a:solidFill>
                  <a:srgbClr val="006600"/>
                </a:solidFill>
                <a:latin typeface="FPGRCL+Arial Bold"/>
                <a:cs typeface="FPGRCL+Arial Bold"/>
              </a:rPr>
              <a:t>ППЭ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18895" y="1909552"/>
            <a:ext cx="6915578" cy="12752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17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750" spc="72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В каждой</a:t>
            </a:r>
            <a:r>
              <a:rPr sz="2200" spc="12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17" dirty="0">
                <a:solidFill>
                  <a:srgbClr val="212D32"/>
                </a:solidFill>
                <a:latin typeface="PNMDPO+Arial"/>
                <a:cs typeface="PNMDPO+Arial"/>
              </a:rPr>
              <a:t>аудитории</a:t>
            </a:r>
            <a:r>
              <a:rPr sz="2200" spc="26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не</a:t>
            </a:r>
            <a:r>
              <a:rPr sz="2200" spc="16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13" dirty="0">
                <a:solidFill>
                  <a:srgbClr val="212D32"/>
                </a:solidFill>
                <a:latin typeface="PNMDPO+Arial"/>
                <a:cs typeface="PNMDPO+Arial"/>
              </a:rPr>
              <a:t>более</a:t>
            </a:r>
            <a:r>
              <a:rPr sz="2200" spc="18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QVCHW+Arial"/>
                <a:cs typeface="PQVCHW+Arial"/>
              </a:rPr>
              <a:t>15</a:t>
            </a:r>
            <a:r>
              <a:rPr sz="2200" spc="74" dirty="0">
                <a:solidFill>
                  <a:srgbClr val="212D32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участников</a:t>
            </a:r>
            <a:r>
              <a:rPr sz="2200" spc="37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ЕГЭ</a:t>
            </a:r>
          </a:p>
          <a:p>
            <a:pPr marL="0" marR="0">
              <a:lnSpc>
                <a:spcPts val="2453"/>
              </a:lnSpc>
              <a:spcBef>
                <a:spcPts val="1146"/>
              </a:spcBef>
              <a:spcAft>
                <a:spcPts val="0"/>
              </a:spcAft>
            </a:pPr>
            <a:r>
              <a:rPr sz="17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750" spc="72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Каждому</a:t>
            </a:r>
            <a:r>
              <a:rPr sz="2200" spc="19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20" dirty="0">
                <a:solidFill>
                  <a:srgbClr val="212D32"/>
                </a:solidFill>
                <a:latin typeface="PNMDPO+Arial"/>
                <a:cs typeface="PNMDPO+Arial"/>
              </a:rPr>
              <a:t>выделяется</a:t>
            </a:r>
            <a:r>
              <a:rPr sz="2200" spc="51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25" dirty="0">
                <a:solidFill>
                  <a:srgbClr val="212D32"/>
                </a:solidFill>
                <a:latin typeface="PNMDPO+Arial"/>
                <a:cs typeface="PNMDPO+Arial"/>
              </a:rPr>
              <a:t>отдельное</a:t>
            </a:r>
            <a:r>
              <a:rPr sz="2200" spc="665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рабочее</a:t>
            </a:r>
            <a:r>
              <a:rPr sz="2200" spc="36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место</a:t>
            </a:r>
          </a:p>
          <a:p>
            <a:pPr marL="0" marR="0">
              <a:lnSpc>
                <a:spcPts val="2453"/>
              </a:lnSpc>
              <a:spcBef>
                <a:spcPts val="1132"/>
              </a:spcBef>
              <a:spcAft>
                <a:spcPts val="0"/>
              </a:spcAft>
            </a:pPr>
            <a:r>
              <a:rPr sz="17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750" spc="72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200" spc="-19" dirty="0">
                <a:solidFill>
                  <a:srgbClr val="212D32"/>
                </a:solidFill>
                <a:latin typeface="PNMDPO+Arial"/>
                <a:cs typeface="PNMDPO+Arial"/>
              </a:rPr>
              <a:t>Выделяется</a:t>
            </a:r>
            <a:r>
              <a:rPr sz="2200" spc="36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18" dirty="0">
                <a:solidFill>
                  <a:srgbClr val="212D32"/>
                </a:solidFill>
                <a:latin typeface="PNMDPO+Arial"/>
                <a:cs typeface="PNMDPO+Arial"/>
              </a:rPr>
              <a:t>аудитория</a:t>
            </a:r>
            <a:r>
              <a:rPr sz="2200" spc="34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для личных</a:t>
            </a:r>
            <a:r>
              <a:rPr sz="2200" spc="20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-11" dirty="0">
                <a:solidFill>
                  <a:srgbClr val="212D32"/>
                </a:solidFill>
                <a:latin typeface="PNMDPO+Arial"/>
                <a:cs typeface="PNMDPO+Arial"/>
              </a:rPr>
              <a:t>вещей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18895" y="3296646"/>
            <a:ext cx="1873885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17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750" spc="72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200" spc="-17" dirty="0">
                <a:solidFill>
                  <a:srgbClr val="212D32"/>
                </a:solidFill>
                <a:latin typeface="PNMDPO+Arial"/>
                <a:cs typeface="PNMDPO+Arial"/>
              </a:rPr>
              <a:t>Аудитории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951986" y="3296646"/>
            <a:ext cx="1848302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spc="-18" dirty="0">
                <a:solidFill>
                  <a:srgbClr val="212D32"/>
                </a:solidFill>
                <a:latin typeface="PNMDPO+Arial"/>
                <a:cs typeface="PNMDPO+Arial"/>
              </a:rPr>
              <a:t>оборудуются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639179" y="3296646"/>
            <a:ext cx="1684437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средствами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562100" y="3631996"/>
            <a:ext cx="6754521" cy="6854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7"/>
              </a:lnSpc>
              <a:spcBef>
                <a:spcPts val="0"/>
              </a:spcBef>
              <a:spcAft>
                <a:spcPts val="0"/>
              </a:spcAft>
            </a:pPr>
            <a:r>
              <a:rPr sz="2200" spc="-11" dirty="0">
                <a:solidFill>
                  <a:srgbClr val="212D32"/>
                </a:solidFill>
                <a:latin typeface="PNMDPO+Arial"/>
                <a:cs typeface="PNMDPO+Arial"/>
              </a:rPr>
              <a:t>видеонаблюдения</a:t>
            </a:r>
            <a:r>
              <a:rPr sz="2200" spc="686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spc="11" dirty="0">
                <a:solidFill>
                  <a:srgbClr val="404040"/>
                </a:solidFill>
                <a:latin typeface="PQVCHW+Arial"/>
                <a:cs typeface="PQVCHW+Arial"/>
              </a:rPr>
              <a:t>(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записи</a:t>
            </a:r>
            <a:r>
              <a:rPr sz="2200" u="sng" spc="669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хранятся</a:t>
            </a:r>
            <a:r>
              <a:rPr sz="2200" u="sng" spc="686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до</a:t>
            </a:r>
            <a:r>
              <a:rPr sz="2200" u="sng" spc="673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QVCHW+Arial"/>
                <a:cs typeface="PQVCHW+Arial"/>
              </a:rPr>
              <a:t>1</a:t>
            </a:r>
            <a:r>
              <a:rPr sz="2200" u="sng" spc="7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u="sng" spc="-18" dirty="0">
                <a:solidFill>
                  <a:srgbClr val="FF0000"/>
                </a:solidFill>
                <a:latin typeface="PNMDPO+Arial"/>
                <a:cs typeface="PNMDPO+Arial"/>
              </a:rPr>
              <a:t>марта</a:t>
            </a:r>
          </a:p>
          <a:p>
            <a:pPr marL="0" marR="0">
              <a:lnSpc>
                <a:spcPts val="2457"/>
              </a:lnSpc>
              <a:spcBef>
                <a:spcPts val="133"/>
              </a:spcBef>
              <a:spcAft>
                <a:spcPts val="0"/>
              </a:spcAft>
            </a:pPr>
            <a:r>
              <a:rPr sz="2200" u="sng" spc="-24" dirty="0">
                <a:solidFill>
                  <a:srgbClr val="FF0000"/>
                </a:solidFill>
                <a:latin typeface="PNMDPO+Arial"/>
                <a:cs typeface="PNMDPO+Arial"/>
              </a:rPr>
              <a:t>года,</a:t>
            </a:r>
            <a:r>
              <a:rPr sz="2200" u="sng" spc="27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spc="-14" dirty="0">
                <a:solidFill>
                  <a:srgbClr val="FF0000"/>
                </a:solidFill>
                <a:latin typeface="PNMDPO+Arial"/>
                <a:cs typeface="PNMDPO+Arial"/>
              </a:rPr>
              <a:t>следующего</a:t>
            </a:r>
            <a:r>
              <a:rPr sz="2200" u="sng" spc="30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за</a:t>
            </a:r>
            <a:r>
              <a:rPr sz="2200" u="sng" spc="14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spc="-24" dirty="0">
                <a:solidFill>
                  <a:srgbClr val="FF0000"/>
                </a:solidFill>
                <a:latin typeface="PNMDPO+Arial"/>
                <a:cs typeface="PNMDPO+Arial"/>
              </a:rPr>
              <a:t>годом</a:t>
            </a:r>
            <a:r>
              <a:rPr sz="2200" u="sng" spc="26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проведения</a:t>
            </a:r>
            <a:r>
              <a:rPr sz="2200" u="sng" spc="31" dirty="0">
                <a:solidFill>
                  <a:srgbClr val="FF0000"/>
                </a:solidFill>
                <a:latin typeface="PNMDPO+Arial"/>
                <a:cs typeface="PNMDPO+Arial"/>
              </a:rPr>
              <a:t> </a:t>
            </a:r>
            <a:r>
              <a:rPr sz="2200" u="sng" dirty="0">
                <a:solidFill>
                  <a:srgbClr val="FF0000"/>
                </a:solidFill>
                <a:latin typeface="PNMDPO+Arial"/>
                <a:cs typeface="PNMDPO+Arial"/>
              </a:rPr>
              <a:t>экзамена</a:t>
            </a:r>
            <a:r>
              <a:rPr sz="2200" dirty="0">
                <a:solidFill>
                  <a:srgbClr val="404040"/>
                </a:solidFill>
                <a:latin typeface="PQVCHW+Arial"/>
                <a:cs typeface="PQVCHW+Arial"/>
              </a:rPr>
              <a:t>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18895" y="4430756"/>
            <a:ext cx="998579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175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750" spc="726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Для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731008" y="4430756"/>
            <a:ext cx="1408785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учащихся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651502" y="4430756"/>
            <a:ext cx="291998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с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59222" y="4430756"/>
            <a:ext cx="801996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spc="-28" dirty="0">
                <a:solidFill>
                  <a:srgbClr val="212D32"/>
                </a:solidFill>
                <a:latin typeface="PNMDPO+Arial"/>
                <a:cs typeface="PNMDPO+Arial"/>
              </a:rPr>
              <a:t>ОВЗ,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765671" y="4430756"/>
            <a:ext cx="1551519" cy="35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6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инвалидов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562100" y="4766694"/>
            <a:ext cx="5376302" cy="349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3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специализированный</a:t>
            </a:r>
            <a:r>
              <a:rPr sz="2200" spc="40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принцип рассадки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452372" y="5228465"/>
            <a:ext cx="4418163" cy="349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53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(подтверждение</a:t>
            </a:r>
            <a:r>
              <a:rPr sz="2200" spc="55" dirty="0">
                <a:solidFill>
                  <a:srgbClr val="212D32"/>
                </a:solidFill>
                <a:latin typeface="PNMDPO+Arial"/>
                <a:cs typeface="PNMDPO+Arial"/>
              </a:rPr>
              <a:t> </a:t>
            </a:r>
            <a:r>
              <a:rPr sz="2200" dirty="0">
                <a:solidFill>
                  <a:srgbClr val="212D32"/>
                </a:solidFill>
                <a:latin typeface="PNMDPO+Arial"/>
                <a:cs typeface="PNMDPO+Arial"/>
              </a:rPr>
              <a:t>документально)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79092" y="69936"/>
            <a:ext cx="6857085" cy="435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spc="-25" dirty="0">
                <a:solidFill>
                  <a:srgbClr val="2A5010"/>
                </a:solidFill>
                <a:latin typeface="FPGRCL+Arial Bold"/>
                <a:cs typeface="FPGRCL+Arial Bold"/>
              </a:rPr>
              <a:t>Тематические</a:t>
            </a:r>
            <a:r>
              <a:rPr sz="2800" b="1" spc="92" dirty="0">
                <a:solidFill>
                  <a:srgbClr val="2A501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2A5010"/>
                </a:solidFill>
                <a:latin typeface="FPGRCL+Arial Bold"/>
                <a:cs typeface="FPGRCL+Arial Bold"/>
              </a:rPr>
              <a:t>направления</a:t>
            </a:r>
            <a:r>
              <a:rPr sz="2800" b="1" spc="20" dirty="0">
                <a:solidFill>
                  <a:srgbClr val="2A5010"/>
                </a:solidFill>
                <a:latin typeface="FPGRCL+Arial Bold"/>
                <a:cs typeface="FPGRCL+Arial Bold"/>
              </a:rPr>
              <a:t> </a:t>
            </a:r>
            <a:r>
              <a:rPr sz="2800" b="1" spc="-24" dirty="0">
                <a:solidFill>
                  <a:srgbClr val="2A5010"/>
                </a:solidFill>
                <a:latin typeface="FPGRCL+Arial Bold"/>
                <a:cs typeface="FPGRCL+Arial Bold"/>
              </a:rPr>
              <a:t>итогового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01240" y="497186"/>
            <a:ext cx="6012113" cy="434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spc="-11" dirty="0">
                <a:solidFill>
                  <a:srgbClr val="2A5010"/>
                </a:solidFill>
                <a:latin typeface="FPGRCL+Arial Bold"/>
                <a:cs typeface="FPGRCL+Arial Bold"/>
              </a:rPr>
              <a:t>сочинения</a:t>
            </a:r>
            <a:r>
              <a:rPr sz="2800" b="1" spc="48" dirty="0">
                <a:solidFill>
                  <a:srgbClr val="2A501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2A5010"/>
                </a:solidFill>
                <a:latin typeface="LKPOLU+Arial Bold"/>
                <a:cs typeface="LKPOLU+Arial Bold"/>
              </a:rPr>
              <a:t>2023/24</a:t>
            </a:r>
            <a:r>
              <a:rPr sz="2800" b="1" spc="17" dirty="0">
                <a:solidFill>
                  <a:srgbClr val="2A5010"/>
                </a:solidFill>
                <a:latin typeface="LKPOLU+Arial Bold"/>
                <a:cs typeface="LKPOLU+Arial Bold"/>
              </a:rPr>
              <a:t> </a:t>
            </a:r>
            <a:r>
              <a:rPr sz="2800" b="1" spc="-17" dirty="0">
                <a:solidFill>
                  <a:srgbClr val="2A5010"/>
                </a:solidFill>
                <a:latin typeface="FPGRCL+Arial Bold"/>
                <a:cs typeface="FPGRCL+Arial Bold"/>
              </a:rPr>
              <a:t>учебного</a:t>
            </a:r>
            <a:r>
              <a:rPr sz="2800" b="1" spc="65" dirty="0">
                <a:solidFill>
                  <a:srgbClr val="2A5010"/>
                </a:solidFill>
                <a:latin typeface="FPGRCL+Arial Bold"/>
                <a:cs typeface="FPGRCL+Arial Bold"/>
              </a:rPr>
              <a:t> </a:t>
            </a:r>
            <a:r>
              <a:rPr sz="2800" b="1" spc="-27" dirty="0">
                <a:solidFill>
                  <a:srgbClr val="2A5010"/>
                </a:solidFill>
                <a:latin typeface="FPGRCL+Arial Bold"/>
                <a:cs typeface="FPGRCL+Arial Bold"/>
              </a:rPr>
              <a:t>года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10921" y="961880"/>
            <a:ext cx="9836610" cy="11265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В</a:t>
            </a:r>
            <a:r>
              <a:rPr sz="1800" spc="704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BGTMVP+Trebuchet MS"/>
                <a:cs typeface="BGTMVP+Trebuchet MS"/>
              </a:rPr>
              <a:t>2023/24</a:t>
            </a:r>
            <a:r>
              <a:rPr sz="1800" spc="79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учебном</a:t>
            </a:r>
            <a:r>
              <a:rPr sz="1800" spc="692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году</a:t>
            </a:r>
            <a:r>
              <a:rPr sz="1800" spc="706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комплекты</a:t>
            </a:r>
            <a:r>
              <a:rPr sz="1800" spc="71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тем</a:t>
            </a:r>
            <a:r>
              <a:rPr sz="1800" spc="705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итогового</a:t>
            </a:r>
            <a:r>
              <a:rPr sz="1800" spc="695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сочинения</a:t>
            </a:r>
            <a:r>
              <a:rPr sz="1800" spc="70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будут</a:t>
            </a:r>
            <a:r>
              <a:rPr sz="1800" spc="694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формироваться</a:t>
            </a:r>
          </a:p>
          <a:p>
            <a:pPr marL="0" marR="0">
              <a:lnSpc>
                <a:spcPts val="2090"/>
              </a:lnSpc>
              <a:spcBef>
                <a:spcPts val="6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из</a:t>
            </a:r>
            <a:r>
              <a:rPr sz="1800" spc="209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ежегодно</a:t>
            </a:r>
            <a:r>
              <a:rPr sz="1800" spc="22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пополняемого</a:t>
            </a:r>
            <a:r>
              <a:rPr sz="1800" spc="215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закрытого</a:t>
            </a:r>
            <a:r>
              <a:rPr sz="1800" spc="22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банка</a:t>
            </a:r>
            <a:r>
              <a:rPr sz="1800" spc="216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тем</a:t>
            </a:r>
            <a:r>
              <a:rPr sz="1800" spc="222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итогового</a:t>
            </a:r>
            <a:r>
              <a:rPr sz="1800" spc="22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сочинения</a:t>
            </a:r>
            <a:r>
              <a:rPr sz="1800" dirty="0">
                <a:solidFill>
                  <a:srgbClr val="000000"/>
                </a:solidFill>
                <a:latin typeface="BGTMVP+Trebuchet MS"/>
                <a:cs typeface="BGTMVP+Trebuchet MS"/>
              </a:rPr>
              <a:t>.</a:t>
            </a:r>
            <a:r>
              <a:rPr sz="1800" spc="30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Комплекты</a:t>
            </a:r>
            <a:r>
              <a:rPr sz="1800" spc="220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будут</a:t>
            </a:r>
          </a:p>
          <a:p>
            <a:pPr marL="0" marR="0">
              <a:lnSpc>
                <a:spcPts val="2090"/>
              </a:lnSpc>
              <a:spcBef>
                <a:spcPts val="1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содержать</a:t>
            </a:r>
            <a:r>
              <a:rPr sz="1800" spc="617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как</a:t>
            </a:r>
            <a:r>
              <a:rPr sz="1800" spc="61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темы,</a:t>
            </a:r>
            <a:r>
              <a:rPr sz="1800" spc="610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которые</a:t>
            </a:r>
            <a:r>
              <a:rPr sz="1800" spc="617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использовались</a:t>
            </a:r>
            <a:r>
              <a:rPr sz="1800" spc="622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в</a:t>
            </a:r>
            <a:r>
              <a:rPr sz="1800" spc="605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прошлые</a:t>
            </a:r>
            <a:r>
              <a:rPr sz="1800" spc="61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годы,</a:t>
            </a:r>
            <a:r>
              <a:rPr sz="1800" spc="600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так</a:t>
            </a:r>
            <a:r>
              <a:rPr sz="1800" spc="604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</a:t>
            </a:r>
            <a:r>
              <a:rPr sz="1800" spc="613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новые</a:t>
            </a:r>
            <a:r>
              <a:rPr sz="1800" spc="600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темы,</a:t>
            </a:r>
          </a:p>
          <a:p>
            <a:pPr marL="0" marR="0">
              <a:lnSpc>
                <a:spcPts val="2092"/>
              </a:lnSpc>
              <a:spcBef>
                <a:spcPts val="67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разработанные</a:t>
            </a:r>
            <a:r>
              <a:rPr sz="1800" spc="-21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в </a:t>
            </a:r>
            <a:r>
              <a:rPr sz="1800" dirty="0">
                <a:solidFill>
                  <a:srgbClr val="000000"/>
                </a:solidFill>
                <a:latin typeface="BGTMVP+Trebuchet MS"/>
                <a:cs typeface="BGTMVP+Trebuchet MS"/>
              </a:rPr>
              <a:t>2022</a:t>
            </a:r>
            <a:r>
              <a:rPr sz="1800" spc="9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и</a:t>
            </a:r>
            <a:r>
              <a:rPr sz="1800" spc="-11" dirty="0">
                <a:solidFill>
                  <a:srgbClr val="000000"/>
                </a:solidFill>
                <a:latin typeface="DMRQNH+Trebuchet MS"/>
                <a:cs typeface="DMRQNH+Trebuchet MS"/>
              </a:rPr>
              <a:t> </a:t>
            </a:r>
            <a:r>
              <a:rPr sz="1800" dirty="0">
                <a:solidFill>
                  <a:srgbClr val="000000"/>
                </a:solidFill>
                <a:latin typeface="BGTMVP+Trebuchet MS"/>
                <a:cs typeface="BGTMVP+Trebuchet MS"/>
              </a:rPr>
              <a:t>2023</a:t>
            </a:r>
            <a:r>
              <a:rPr sz="1800" spc="102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0"/>
                </a:solidFill>
                <a:latin typeface="DMRQNH+Trebuchet MS"/>
                <a:cs typeface="DMRQNH+Trebuchet MS"/>
              </a:rPr>
              <a:t>гг</a:t>
            </a:r>
            <a:r>
              <a:rPr sz="1800" dirty="0">
                <a:solidFill>
                  <a:srgbClr val="000000"/>
                </a:solidFill>
                <a:latin typeface="BGTMVP+Trebuchet MS"/>
                <a:cs typeface="BGTMVP+Trebuchet MS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712198" y="3660966"/>
            <a:ext cx="2005990" cy="29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По согласованию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376918" y="3935010"/>
            <a:ext cx="2677390" cy="2763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763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с </a:t>
            </a:r>
            <a:r>
              <a:rPr sz="1800" spc="-20" dirty="0">
                <a:solidFill>
                  <a:srgbClr val="000000"/>
                </a:solidFill>
                <a:latin typeface="PNMDPO+Arial"/>
                <a:cs typeface="PNMDPO+Arial"/>
              </a:rPr>
              <a:t>Советом</a:t>
            </a:r>
            <a:r>
              <a:rPr sz="1800" spc="32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по вопросам</a:t>
            </a:r>
          </a:p>
          <a:p>
            <a:pPr marL="96011" marR="0">
              <a:lnSpc>
                <a:spcPts val="2010"/>
              </a:lnSpc>
              <a:spcBef>
                <a:spcPts val="15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проведения</a:t>
            </a:r>
            <a:r>
              <a:rPr sz="1800" spc="18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15" dirty="0">
                <a:solidFill>
                  <a:srgbClr val="000000"/>
                </a:solidFill>
                <a:latin typeface="PNMDPO+Arial"/>
                <a:cs typeface="PNMDPO+Arial"/>
              </a:rPr>
              <a:t>итогового</a:t>
            </a:r>
          </a:p>
          <a:p>
            <a:pPr marL="115823" marR="0">
              <a:lnSpc>
                <a:spcPts val="2010"/>
              </a:lnSpc>
              <a:spcBef>
                <a:spcPts val="14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сочинения в</a:t>
            </a:r>
            <a:r>
              <a:rPr sz="1800" spc="13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26" dirty="0">
                <a:solidFill>
                  <a:srgbClr val="000000"/>
                </a:solidFill>
                <a:latin typeface="PNMDPO+Arial"/>
                <a:cs typeface="PNMDPO+Arial"/>
              </a:rPr>
              <a:t>раздел</a:t>
            </a:r>
            <a:r>
              <a:rPr sz="1800" spc="3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3</a:t>
            </a:r>
          </a:p>
          <a:p>
            <a:pPr marL="150875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«Природа и </a:t>
            </a:r>
            <a:r>
              <a:rPr sz="1800" spc="-25" dirty="0">
                <a:solidFill>
                  <a:srgbClr val="000000"/>
                </a:solidFill>
                <a:latin typeface="PNMDPO+Arial"/>
                <a:cs typeface="PNMDPO+Arial"/>
              </a:rPr>
              <a:t>культура</a:t>
            </a:r>
          </a:p>
          <a:p>
            <a:pPr marL="266700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в</a:t>
            </a:r>
            <a:r>
              <a:rPr sz="1800" spc="10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жизни</a:t>
            </a:r>
            <a:r>
              <a:rPr sz="1800" spc="-13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человека»</a:t>
            </a:r>
          </a:p>
          <a:p>
            <a:pPr marL="388873" marR="0">
              <a:lnSpc>
                <a:spcPts val="2010"/>
              </a:lnSpc>
              <a:spcBef>
                <a:spcPts val="101"/>
              </a:spcBef>
              <a:spcAft>
                <a:spcPts val="0"/>
              </a:spcAft>
            </a:pPr>
            <a:r>
              <a:rPr sz="1800" spc="-10" dirty="0">
                <a:solidFill>
                  <a:srgbClr val="000000"/>
                </a:solidFill>
                <a:latin typeface="PNMDPO+Arial"/>
                <a:cs typeface="PNMDPO+Arial"/>
              </a:rPr>
              <a:t>добавлен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 новый</a:t>
            </a:r>
          </a:p>
          <a:p>
            <a:pPr marL="342900" marR="0">
              <a:lnSpc>
                <a:spcPts val="2010"/>
              </a:lnSpc>
              <a:spcBef>
                <a:spcPts val="198"/>
              </a:spcBef>
              <a:spcAft>
                <a:spcPts val="0"/>
              </a:spcAft>
            </a:pPr>
            <a:r>
              <a:rPr sz="1800" spc="-19" dirty="0">
                <a:solidFill>
                  <a:srgbClr val="000000"/>
                </a:solidFill>
                <a:latin typeface="PNMDPO+Arial"/>
                <a:cs typeface="PNMDPO+Arial"/>
              </a:rPr>
              <a:t>подраздел</a:t>
            </a:r>
            <a:r>
              <a:rPr sz="1800" spc="16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«Язык</a:t>
            </a:r>
          </a:p>
          <a:p>
            <a:pPr marL="57911" marR="0">
              <a:lnSpc>
                <a:spcPts val="2010"/>
              </a:lnSpc>
              <a:spcBef>
                <a:spcPts val="14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и языковая</a:t>
            </a:r>
            <a:r>
              <a:rPr sz="1800" spc="10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личность».</a:t>
            </a:r>
          </a:p>
          <a:p>
            <a:pPr marL="41147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В связи с этим</a:t>
            </a:r>
            <a:r>
              <a:rPr sz="1800" spc="-13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14" dirty="0">
                <a:solidFill>
                  <a:srgbClr val="000000"/>
                </a:solidFill>
                <a:latin typeface="PNMDPO+Arial"/>
                <a:cs typeface="PNMDPO+Arial"/>
              </a:rPr>
              <a:t>уточнен</a:t>
            </a:r>
          </a:p>
          <a:p>
            <a:pPr marL="0" marR="0">
              <a:lnSpc>
                <a:spcPts val="2013"/>
              </a:lnSpc>
              <a:spcBef>
                <a:spcPts val="19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комментарий к </a:t>
            </a:r>
            <a:r>
              <a:rPr sz="1800" spc="-41" dirty="0">
                <a:solidFill>
                  <a:srgbClr val="000000"/>
                </a:solidFill>
                <a:latin typeface="PNMDPO+Arial"/>
                <a:cs typeface="PNMDPO+Arial"/>
              </a:rPr>
              <a:t>разделу.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22043" y="110319"/>
            <a:ext cx="5745869" cy="450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24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Кто</a:t>
            </a:r>
            <a:r>
              <a:rPr sz="2800" b="1" i="1" spc="-12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может участвовать</a:t>
            </a:r>
            <a:r>
              <a:rPr sz="2800" b="1" i="1" spc="34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в ЕГЭ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50871" y="1345975"/>
            <a:ext cx="5238485" cy="861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904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К ЕГЭ допускаются</a:t>
            </a:r>
          </a:p>
          <a:p>
            <a:pPr marL="0" marR="0">
              <a:lnSpc>
                <a:spcPts val="3128"/>
              </a:lnSpc>
              <a:spcBef>
                <a:spcPts val="286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выпускники</a:t>
            </a:r>
            <a:r>
              <a:rPr sz="2800" b="1" i="1" u="sng" spc="23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spc="-22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текущего</a:t>
            </a:r>
            <a:r>
              <a:rPr sz="2800" b="1" i="1" u="sng" spc="52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spc="-20" dirty="0">
                <a:solidFill>
                  <a:srgbClr val="2A5010"/>
                </a:solidFill>
                <a:latin typeface="PSRNKI+Arial Bold Italic"/>
                <a:cs typeface="PSRNKI+Arial Bold Italic"/>
              </a:rPr>
              <a:t>года: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85774" y="2402821"/>
            <a:ext cx="8724385" cy="1288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3399"/>
                </a:solidFill>
                <a:latin typeface="IVPJEM+Wingdings"/>
                <a:cs typeface="IVPJEM+Wingdings"/>
              </a:rPr>
              <a:t></a:t>
            </a:r>
            <a:r>
              <a:rPr sz="2800" spc="703" dirty="0">
                <a:solidFill>
                  <a:srgbClr val="003399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не</a:t>
            </a:r>
            <a:r>
              <a:rPr sz="2800" b="1" i="1" spc="24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имеющие</a:t>
            </a:r>
            <a:r>
              <a:rPr sz="2800" b="1" i="1" spc="25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академической</a:t>
            </a:r>
            <a:r>
              <a:rPr sz="2800" b="1" i="1" spc="25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задолженности</a:t>
            </a:r>
          </a:p>
          <a:p>
            <a:pPr marL="457504" marR="0">
              <a:lnSpc>
                <a:spcPts val="3123"/>
              </a:lnSpc>
              <a:spcBef>
                <a:spcPts val="286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</a:t>
            </a:r>
            <a:r>
              <a:rPr sz="2800" b="1" i="1" spc="62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</a:t>
            </a:r>
            <a:r>
              <a:rPr sz="2800" b="1" i="1" spc="62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полном</a:t>
            </a:r>
            <a:r>
              <a:rPr sz="2800" b="1" i="1" spc="62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2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объёме</a:t>
            </a:r>
            <a:r>
              <a:rPr sz="2800" b="1" i="1" spc="658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выполнившие</a:t>
            </a:r>
            <a:r>
              <a:rPr sz="2800" b="1" i="1" spc="628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учебный</a:t>
            </a:r>
          </a:p>
          <a:p>
            <a:pPr marL="457504" marR="0">
              <a:lnSpc>
                <a:spcPts val="3126"/>
              </a:lnSpc>
              <a:spcBef>
                <a:spcPts val="234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rgbClr val="003399"/>
                </a:solidFill>
                <a:latin typeface="PSRNKI+Arial Bold Italic"/>
                <a:cs typeface="PSRNKI+Arial Bold Italic"/>
              </a:rPr>
              <a:t>п</a:t>
            </a:r>
            <a:r>
              <a:rPr sz="2800" b="1" i="1" dirty="0" err="1" smtClean="0">
                <a:solidFill>
                  <a:srgbClr val="003399"/>
                </a:solidFill>
                <a:latin typeface="PSRNKI+Arial Bold Italic"/>
                <a:cs typeface="PSRNKI+Arial Bold Italic"/>
              </a:rPr>
              <a:t>лан</a:t>
            </a:r>
            <a:r>
              <a:rPr lang="ru-RU" sz="2800" b="1" i="1" dirty="0" smtClean="0">
                <a:solidFill>
                  <a:srgbClr val="003399"/>
                </a:solidFill>
                <a:latin typeface="PSRNKI+Arial Bold Italic"/>
                <a:cs typeface="PSRNKI+Arial Bold Italic"/>
              </a:rPr>
              <a:t>, в том числе индивидуальный</a:t>
            </a:r>
            <a:endParaRPr sz="2800" b="1" i="1" dirty="0">
              <a:solidFill>
                <a:srgbClr val="003399"/>
              </a:solidFill>
              <a:latin typeface="PSRNKI+Arial Bold Italic"/>
              <a:cs typeface="PSRNKI+Arial Bold It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91065" y="2945690"/>
            <a:ext cx="2449351" cy="8464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1123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Изменена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дополнительная</a:t>
            </a:r>
            <a:r>
              <a:rPr sz="1800" spc="46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дата</a:t>
            </a:r>
          </a:p>
          <a:p>
            <a:pPr marL="516635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проведения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804781" y="3768650"/>
            <a:ext cx="2421221" cy="1395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итогового сочинения</a:t>
            </a:r>
          </a:p>
          <a:p>
            <a:pPr marL="21335" marR="0">
              <a:lnSpc>
                <a:spcPts val="2047"/>
              </a:lnSpc>
              <a:spcBef>
                <a:spcPts val="162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(изложения): вместо</a:t>
            </a:r>
          </a:p>
          <a:p>
            <a:pPr marL="288035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первой рабочей</a:t>
            </a:r>
          </a:p>
          <a:p>
            <a:pPr marL="91439" marR="0">
              <a:lnSpc>
                <a:spcPts val="2045"/>
              </a:lnSpc>
              <a:spcBef>
                <a:spcPts val="11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среды</a:t>
            </a:r>
            <a:r>
              <a:rPr sz="1800" spc="-12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мая</a:t>
            </a:r>
            <a:r>
              <a:rPr sz="1800" spc="13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–</a:t>
            </a:r>
            <a:r>
              <a:rPr sz="1800" spc="16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вторая</a:t>
            </a:r>
          </a:p>
          <a:p>
            <a:pPr marL="405383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среда апреля.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85774" y="3896723"/>
            <a:ext cx="8722692" cy="8615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3399"/>
                </a:solidFill>
                <a:latin typeface="IVPJEM+Wingdings"/>
                <a:cs typeface="IVPJEM+Wingdings"/>
              </a:rPr>
              <a:t></a:t>
            </a:r>
            <a:r>
              <a:rPr sz="2800" spc="703" dirty="0">
                <a:solidFill>
                  <a:srgbClr val="003399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успешно</a:t>
            </a:r>
            <a:r>
              <a:rPr sz="2800" b="1" i="1" spc="114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написавшие</a:t>
            </a:r>
            <a:r>
              <a:rPr sz="2800" b="1" i="1" spc="116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25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итоговое</a:t>
            </a:r>
            <a:r>
              <a:rPr sz="2800" b="1" i="1" spc="117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сочинение</a:t>
            </a:r>
          </a:p>
          <a:p>
            <a:pPr marL="457504" marR="0">
              <a:lnSpc>
                <a:spcPts val="3126"/>
              </a:lnSpc>
              <a:spcBef>
                <a:spcPts val="284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(изложение</a:t>
            </a:r>
            <a:r>
              <a:rPr sz="28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05535" y="4866495"/>
            <a:ext cx="8498791" cy="861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spc="-2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Итоговое</a:t>
            </a:r>
            <a:r>
              <a:rPr sz="2800" b="1" i="1" spc="6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9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сочинение</a:t>
            </a:r>
            <a:r>
              <a:rPr sz="2800" b="1" i="1" spc="4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(изложение)</a:t>
            </a:r>
            <a:r>
              <a:rPr sz="2800" b="1" i="1" spc="3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1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проводится</a:t>
            </a:r>
          </a:p>
          <a:p>
            <a:pPr marL="1711756" marR="0">
              <a:lnSpc>
                <a:spcPts val="3128"/>
              </a:lnSpc>
              <a:spcBef>
                <a:spcPts val="283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6 декабря</a:t>
            </a:r>
            <a:r>
              <a:rPr sz="2800" b="1" i="1" u="sng" spc="18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2023</a:t>
            </a:r>
            <a:r>
              <a:rPr sz="2800" b="1" i="1" u="sng" spc="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spc="-2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года</a:t>
            </a:r>
            <a:r>
              <a:rPr sz="2800" b="1" i="1" u="sng" spc="34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(среда)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033381" y="5140225"/>
            <a:ext cx="1964709" cy="572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Изменены</a:t>
            </a:r>
            <a:r>
              <a:rPr sz="1800" spc="11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сроки</a:t>
            </a:r>
          </a:p>
          <a:p>
            <a:pPr marL="300227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проверки</a:t>
            </a:r>
            <a:r>
              <a:rPr sz="1800" spc="-14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382377" y="5689475"/>
            <a:ext cx="1267352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обработки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673731" y="5975310"/>
            <a:ext cx="6589553" cy="392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Сочинение</a:t>
            </a:r>
            <a:r>
              <a:rPr sz="2400" b="1" i="1" spc="-13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оценивается</a:t>
            </a:r>
            <a:r>
              <a:rPr sz="2400" b="1" i="1" spc="-55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«зачёт</a:t>
            </a:r>
            <a:r>
              <a:rPr sz="2400" b="1" i="1" dirty="0">
                <a:solidFill>
                  <a:srgbClr val="003399"/>
                </a:solidFill>
                <a:latin typeface="ISQKKM+Trebuchet MS Bold Italic"/>
                <a:cs typeface="ISQKKM+Trebuchet MS Bold Italic"/>
              </a:rPr>
              <a:t>-</a:t>
            </a:r>
            <a:r>
              <a:rPr sz="24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незачёт».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804781" y="5963795"/>
            <a:ext cx="2421221" cy="846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4443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материалов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итогового сочинения</a:t>
            </a:r>
          </a:p>
          <a:p>
            <a:pPr marL="419100" marR="0">
              <a:lnSpc>
                <a:spcPts val="2047"/>
              </a:lnSpc>
              <a:spcBef>
                <a:spcPts val="162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(изложения).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68298" y="1051414"/>
            <a:ext cx="6943359" cy="34223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6196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spc="-48" dirty="0">
                <a:solidFill>
                  <a:srgbClr val="000000"/>
                </a:solidFill>
                <a:latin typeface="FPGRCL+Arial Bold"/>
                <a:cs typeface="FPGRCL+Arial Bold"/>
              </a:rPr>
              <a:t>Результаты</a:t>
            </a:r>
            <a:r>
              <a:rPr sz="2800" b="1" spc="104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spc="-15" dirty="0">
                <a:solidFill>
                  <a:srgbClr val="000000"/>
                </a:solidFill>
                <a:latin typeface="FPGRCL+Arial Bold"/>
                <a:cs typeface="FPGRCL+Arial Bold"/>
              </a:rPr>
              <a:t>государственной</a:t>
            </a:r>
          </a:p>
          <a:p>
            <a:pPr marL="452628" marR="0">
              <a:lnSpc>
                <a:spcPts val="3123"/>
              </a:lnSpc>
              <a:spcBef>
                <a:spcPts val="286"/>
              </a:spcBef>
              <a:spcAft>
                <a:spcPts val="0"/>
              </a:spcAft>
            </a:pPr>
            <a:r>
              <a:rPr sz="2800" b="1" spc="-22" dirty="0">
                <a:solidFill>
                  <a:srgbClr val="000000"/>
                </a:solidFill>
                <a:latin typeface="FPGRCL+Arial Bold"/>
                <a:cs typeface="FPGRCL+Arial Bold"/>
              </a:rPr>
              <a:t>итоговой</a:t>
            </a:r>
            <a:r>
              <a:rPr sz="2800" b="1" spc="72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аттестации</a:t>
            </a:r>
            <a:r>
              <a:rPr sz="2800" b="1" spc="60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spc="-19" dirty="0">
                <a:solidFill>
                  <a:srgbClr val="000000"/>
                </a:solidFill>
                <a:latin typeface="FPGRCL+Arial Bold"/>
                <a:cs typeface="FPGRCL+Arial Bold"/>
              </a:rPr>
              <a:t>признаются</a:t>
            </a:r>
          </a:p>
          <a:p>
            <a:pPr marL="0" marR="0">
              <a:lnSpc>
                <a:spcPts val="3126"/>
              </a:lnSpc>
              <a:spcBef>
                <a:spcPts val="234"/>
              </a:spcBef>
              <a:spcAft>
                <a:spcPts val="0"/>
              </a:spcAft>
            </a:pPr>
            <a:r>
              <a:rPr sz="2800" b="1" spc="-13" dirty="0">
                <a:solidFill>
                  <a:srgbClr val="FF0000"/>
                </a:solidFill>
                <a:latin typeface="FPGRCL+Arial Bold"/>
                <a:cs typeface="FPGRCL+Arial Bold"/>
              </a:rPr>
              <a:t>удовлетворительными</a:t>
            </a:r>
            <a:r>
              <a:rPr sz="2800" b="1" spc="64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в </a:t>
            </a:r>
            <a:r>
              <a:rPr sz="2800" b="1" spc="-12" dirty="0">
                <a:solidFill>
                  <a:srgbClr val="000000"/>
                </a:solidFill>
                <a:latin typeface="FPGRCL+Arial Bold"/>
                <a:cs typeface="FPGRCL+Arial Bold"/>
              </a:rPr>
              <a:t>случае,</a:t>
            </a:r>
            <a:r>
              <a:rPr sz="2800" b="1" spc="5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spc="-12" dirty="0">
                <a:solidFill>
                  <a:srgbClr val="000000"/>
                </a:solidFill>
                <a:latin typeface="FPGRCL+Arial Bold"/>
                <a:cs typeface="FPGRCL+Arial Bold"/>
              </a:rPr>
              <a:t>если</a:t>
            </a:r>
          </a:p>
          <a:p>
            <a:pPr marL="824484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b="1" spc="-14" dirty="0">
                <a:solidFill>
                  <a:srgbClr val="000000"/>
                </a:solidFill>
                <a:latin typeface="FPGRCL+Arial Bold"/>
                <a:cs typeface="FPGRCL+Arial Bold"/>
              </a:rPr>
              <a:t>выпускник</a:t>
            </a:r>
            <a:r>
              <a:rPr sz="2800" b="1" spc="52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по </a:t>
            </a:r>
            <a:r>
              <a:rPr sz="2800" b="1" spc="-11" dirty="0">
                <a:solidFill>
                  <a:srgbClr val="000000"/>
                </a:solidFill>
                <a:latin typeface="FPGRCL+Arial Bold"/>
                <a:cs typeface="FPGRCL+Arial Bold"/>
              </a:rPr>
              <a:t>обязательным</a:t>
            </a:r>
          </a:p>
          <a:p>
            <a:pPr marL="281940" marR="0">
              <a:lnSpc>
                <a:spcPts val="3123"/>
              </a:lnSpc>
              <a:spcBef>
                <a:spcPts val="286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общеобразовательным</a:t>
            </a:r>
            <a:r>
              <a:rPr sz="2800" b="1" spc="5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предметам</a:t>
            </a:r>
          </a:p>
          <a:p>
            <a:pPr marL="478536" marR="0">
              <a:lnSpc>
                <a:spcPts val="3126"/>
              </a:lnSpc>
              <a:spcBef>
                <a:spcPts val="234"/>
              </a:spcBef>
              <a:spcAft>
                <a:spcPts val="0"/>
              </a:spcAft>
            </a:pPr>
            <a:r>
              <a:rPr sz="2800" b="1" spc="-19" dirty="0">
                <a:solidFill>
                  <a:srgbClr val="FF0000"/>
                </a:solidFill>
                <a:latin typeface="FPGRCL+Arial Bold"/>
                <a:cs typeface="FPGRCL+Arial Bold"/>
              </a:rPr>
              <a:t>(русский</a:t>
            </a:r>
            <a:r>
              <a:rPr sz="2800" b="1" spc="70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FF0000"/>
                </a:solidFill>
                <a:latin typeface="FPGRCL+Arial Bold"/>
                <a:cs typeface="FPGRCL+Arial Bold"/>
              </a:rPr>
              <a:t>язык и </a:t>
            </a:r>
            <a:r>
              <a:rPr sz="2800" b="1" spc="-13" dirty="0">
                <a:solidFill>
                  <a:srgbClr val="FF0000"/>
                </a:solidFill>
                <a:latin typeface="FPGRCL+Arial Bold"/>
                <a:cs typeface="FPGRCL+Arial Bold"/>
              </a:rPr>
              <a:t>математика)</a:t>
            </a:r>
            <a:r>
              <a:rPr sz="2800" b="1" spc="88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при</a:t>
            </a:r>
          </a:p>
          <a:p>
            <a:pPr marL="42672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b="1" spc="-17" dirty="0">
                <a:solidFill>
                  <a:srgbClr val="000000"/>
                </a:solidFill>
                <a:latin typeface="FPGRCL+Arial Bold"/>
                <a:cs typeface="FPGRCL+Arial Bold"/>
              </a:rPr>
              <a:t>сдаче</a:t>
            </a:r>
            <a:r>
              <a:rPr sz="2800" b="1" spc="2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ЕГЭ</a:t>
            </a:r>
            <a:r>
              <a:rPr sz="2800" b="1" spc="-14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набрал </a:t>
            </a:r>
            <a:r>
              <a:rPr sz="2800" b="1" spc="-23" dirty="0">
                <a:solidFill>
                  <a:srgbClr val="000000"/>
                </a:solidFill>
                <a:latin typeface="FPGRCL+Arial Bold"/>
                <a:cs typeface="FPGRCL+Arial Bold"/>
              </a:rPr>
              <a:t>количество</a:t>
            </a:r>
            <a:r>
              <a:rPr sz="2800" b="1" spc="77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FPGRCL+Arial Bold"/>
                <a:cs typeface="FPGRCL+Arial Bold"/>
              </a:rPr>
              <a:t>баллов</a:t>
            </a:r>
          </a:p>
          <a:p>
            <a:pPr marL="1350264" marR="0">
              <a:lnSpc>
                <a:spcPts val="3123"/>
              </a:lnSpc>
              <a:spcBef>
                <a:spcPts val="236"/>
              </a:spcBef>
              <a:spcAft>
                <a:spcPts val="0"/>
              </a:spcAft>
            </a:pPr>
            <a:r>
              <a:rPr sz="2800" b="1" dirty="0">
                <a:solidFill>
                  <a:srgbClr val="FF0000"/>
                </a:solidFill>
                <a:latin typeface="FPGRCL+Arial Bold"/>
                <a:cs typeface="FPGRCL+Arial Bold"/>
              </a:rPr>
              <a:t>не </a:t>
            </a:r>
            <a:r>
              <a:rPr sz="2800" b="1" spc="-14" dirty="0">
                <a:solidFill>
                  <a:srgbClr val="FF0000"/>
                </a:solidFill>
                <a:latin typeface="FPGRCL+Arial Bold"/>
                <a:cs typeface="FPGRCL+Arial Bold"/>
              </a:rPr>
              <a:t>ниже</a:t>
            </a:r>
            <a:r>
              <a:rPr sz="2800" b="1" spc="28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FF0000"/>
                </a:solidFill>
                <a:latin typeface="FPGRCL+Arial Bold"/>
                <a:cs typeface="FPGRCL+Arial Bold"/>
              </a:rPr>
              <a:t>минимального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99032" y="832020"/>
            <a:ext cx="7095996" cy="1476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6947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spc="-26" dirty="0">
                <a:solidFill>
                  <a:srgbClr val="000000"/>
                </a:solidFill>
                <a:latin typeface="FPGRCL+Arial Bold"/>
                <a:cs typeface="FPGRCL+Arial Bold"/>
              </a:rPr>
              <a:t>Возможна</a:t>
            </a:r>
            <a:r>
              <a:rPr sz="2400" b="1" spc="43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перепроверка </a:t>
            </a:r>
            <a:r>
              <a:rPr sz="2400" b="1" spc="-15" dirty="0">
                <a:solidFill>
                  <a:srgbClr val="000000"/>
                </a:solidFill>
                <a:latin typeface="FPGRCL+Arial Bold"/>
                <a:cs typeface="FPGRCL+Arial Bold"/>
              </a:rPr>
              <a:t>отдельных</a:t>
            </a:r>
          </a:p>
          <a:p>
            <a:pPr marL="358139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экзаменационных</a:t>
            </a:r>
            <a:r>
              <a:rPr sz="2400" b="1" spc="15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15" dirty="0">
                <a:solidFill>
                  <a:srgbClr val="000000"/>
                </a:solidFill>
                <a:latin typeface="FPGRCL+Arial Bold"/>
                <a:cs typeface="FPGRCL+Arial Bold"/>
              </a:rPr>
              <a:t>работ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 до 1 </a:t>
            </a:r>
            <a:r>
              <a:rPr sz="2400" b="1" spc="-24" dirty="0">
                <a:solidFill>
                  <a:srgbClr val="000000"/>
                </a:solidFill>
                <a:latin typeface="FPGRCL+Arial Bold"/>
                <a:cs typeface="FPGRCL+Arial Bold"/>
              </a:rPr>
              <a:t>марта</a:t>
            </a:r>
            <a:r>
              <a:rPr sz="2400" b="1" spc="4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19" dirty="0">
                <a:solidFill>
                  <a:srgbClr val="000000"/>
                </a:solidFill>
                <a:latin typeface="FPGRCL+Arial Bold"/>
                <a:cs typeface="FPGRCL+Arial Bold"/>
              </a:rPr>
              <a:t>года,</a:t>
            </a:r>
          </a:p>
          <a:p>
            <a:pPr marL="144779" marR="0">
              <a:lnSpc>
                <a:spcPts val="2683"/>
              </a:lnSpc>
              <a:spcBef>
                <a:spcPts val="146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следующего</a:t>
            </a:r>
            <a:r>
              <a:rPr sz="2400" b="1" spc="5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40" dirty="0">
                <a:solidFill>
                  <a:srgbClr val="000000"/>
                </a:solidFill>
                <a:latin typeface="FPGRCL+Arial Bold"/>
                <a:cs typeface="FPGRCL+Arial Bold"/>
              </a:rPr>
              <a:t>за</a:t>
            </a:r>
            <a:r>
              <a:rPr sz="2400" b="1" spc="42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29" dirty="0">
                <a:solidFill>
                  <a:srgbClr val="000000"/>
                </a:solidFill>
                <a:latin typeface="FPGRCL+Arial Bold"/>
                <a:cs typeface="FPGRCL+Arial Bold"/>
              </a:rPr>
              <a:t>годом</a:t>
            </a:r>
            <a:r>
              <a:rPr sz="2400" b="1" spc="44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проведения экзамена</a:t>
            </a:r>
          </a:p>
          <a:p>
            <a:pPr marL="0" marR="0">
              <a:lnSpc>
                <a:spcPts val="2681"/>
              </a:lnSpc>
              <a:spcBef>
                <a:spcPts val="200"/>
              </a:spcBef>
              <a:spcAft>
                <a:spcPts val="0"/>
              </a:spcAft>
            </a:pPr>
            <a:r>
              <a:rPr sz="2400" b="1" spc="-15" dirty="0">
                <a:solidFill>
                  <a:srgbClr val="000000"/>
                </a:solidFill>
                <a:latin typeface="FPGRCL+Arial Bold"/>
                <a:cs typeface="FPGRCL+Arial Bold"/>
              </a:rPr>
              <a:t>Отслеживание</a:t>
            </a:r>
            <a:r>
              <a:rPr sz="2400" b="1" spc="5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10" dirty="0">
                <a:solidFill>
                  <a:srgbClr val="000000"/>
                </a:solidFill>
                <a:latin typeface="FPGRCL+Arial Bold"/>
                <a:cs typeface="FPGRCL+Arial Bold"/>
              </a:rPr>
              <a:t>участников</a:t>
            </a:r>
            <a:r>
              <a:rPr sz="2400" b="1" spc="5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ГИА </a:t>
            </a:r>
            <a:r>
              <a:rPr sz="2400" b="1" spc="-16" dirty="0">
                <a:solidFill>
                  <a:srgbClr val="000000"/>
                </a:solidFill>
                <a:latin typeface="FPGRCL+Arial Bold"/>
                <a:cs typeface="FPGRCL+Arial Bold"/>
              </a:rPr>
              <a:t>«зоны</a:t>
            </a:r>
            <a:r>
              <a:rPr sz="2400" b="1" spc="2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риска».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43356" y="2660798"/>
            <a:ext cx="8008588" cy="2574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2796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При</a:t>
            </a:r>
            <a:r>
              <a:rPr sz="2400" b="1" spc="-1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выявлении до</a:t>
            </a:r>
            <a:r>
              <a:rPr sz="2400" b="1" spc="-14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1 </a:t>
            </a:r>
            <a:r>
              <a:rPr sz="2400" b="1" spc="-25" dirty="0">
                <a:solidFill>
                  <a:srgbClr val="000000"/>
                </a:solidFill>
                <a:latin typeface="FPGRCL+Arial Bold"/>
                <a:cs typeface="FPGRCL+Arial Bold"/>
              </a:rPr>
              <a:t>марта</a:t>
            </a:r>
            <a:r>
              <a:rPr sz="2400" b="1" spc="60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19" dirty="0">
                <a:solidFill>
                  <a:srgbClr val="000000"/>
                </a:solidFill>
                <a:latin typeface="FPGRCL+Arial Bold"/>
                <a:cs typeface="FPGRCL+Arial Bold"/>
              </a:rPr>
              <a:t>года,</a:t>
            </a:r>
            <a:r>
              <a:rPr sz="2400" b="1" spc="2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следующего</a:t>
            </a:r>
            <a:r>
              <a:rPr sz="2400" b="1" spc="5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40" dirty="0">
                <a:solidFill>
                  <a:srgbClr val="000000"/>
                </a:solidFill>
                <a:latin typeface="FPGRCL+Arial Bold"/>
                <a:cs typeface="FPGRCL+Arial Bold"/>
              </a:rPr>
              <a:t>за</a:t>
            </a:r>
          </a:p>
          <a:p>
            <a:pPr marL="414528" marR="0">
              <a:lnSpc>
                <a:spcPts val="2681"/>
              </a:lnSpc>
              <a:spcBef>
                <a:spcPts val="201"/>
              </a:spcBef>
              <a:spcAft>
                <a:spcPts val="0"/>
              </a:spcAft>
            </a:pPr>
            <a:r>
              <a:rPr sz="2400" b="1" spc="-29" dirty="0">
                <a:solidFill>
                  <a:srgbClr val="000000"/>
                </a:solidFill>
                <a:latin typeface="FPGRCL+Arial Bold"/>
                <a:cs typeface="FPGRCL+Arial Bold"/>
              </a:rPr>
              <a:t>годом</a:t>
            </a:r>
            <a:r>
              <a:rPr sz="2400" b="1" spc="30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проведения экзамена,</a:t>
            </a:r>
            <a:r>
              <a:rPr sz="2400" b="1" spc="1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spc="-12" dirty="0">
                <a:solidFill>
                  <a:srgbClr val="000000"/>
                </a:solidFill>
                <a:latin typeface="FPGRCL+Arial Bold"/>
                <a:cs typeface="FPGRCL+Arial Bold"/>
              </a:rPr>
              <a:t>Рособрнадзором</a:t>
            </a:r>
          </a:p>
          <a:p>
            <a:pPr marL="397764" marR="0">
              <a:lnSpc>
                <a:spcPts val="2681"/>
              </a:lnSpc>
              <a:spcBef>
                <a:spcPts val="148"/>
              </a:spcBef>
              <a:spcAft>
                <a:spcPts val="0"/>
              </a:spcAft>
            </a:pPr>
            <a:r>
              <a:rPr sz="2400" b="1" spc="-11" dirty="0">
                <a:solidFill>
                  <a:srgbClr val="000000"/>
                </a:solidFill>
                <a:latin typeface="FPGRCL+Arial Bold"/>
                <a:cs typeface="FPGRCL+Arial Bold"/>
              </a:rPr>
              <a:t>случаев</a:t>
            </a:r>
            <a:r>
              <a:rPr sz="2400" b="1" spc="43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нарушения</a:t>
            </a:r>
            <a:r>
              <a:rPr sz="2400" b="1" spc="4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Порядка участниками</a:t>
            </a:r>
            <a:r>
              <a:rPr sz="2400" b="1" spc="5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ЕГЭ</a:t>
            </a:r>
          </a:p>
          <a:p>
            <a:pPr marL="803148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sz="2400" b="1" spc="-19" dirty="0">
                <a:solidFill>
                  <a:srgbClr val="000000"/>
                </a:solidFill>
                <a:latin typeface="FPGRCL+Arial Bold"/>
                <a:cs typeface="FPGRCL+Arial Bold"/>
              </a:rPr>
              <a:t>после</a:t>
            </a:r>
            <a:r>
              <a:rPr sz="2400" b="1" spc="31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официального дня </a:t>
            </a:r>
            <a:r>
              <a:rPr sz="2400" b="1" spc="-12" dirty="0">
                <a:solidFill>
                  <a:srgbClr val="000000"/>
                </a:solidFill>
                <a:latin typeface="FPGRCL+Arial Bold"/>
                <a:cs typeface="FPGRCL+Arial Bold"/>
              </a:rPr>
              <a:t>объявления</a:t>
            </a:r>
            <a:r>
              <a:rPr sz="2400" b="1" spc="18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их</a:t>
            </a:r>
          </a:p>
          <a:p>
            <a:pPr marL="0" marR="0">
              <a:lnSpc>
                <a:spcPts val="2683"/>
              </a:lnSpc>
              <a:spcBef>
                <a:spcPts val="196"/>
              </a:spcBef>
              <a:spcAft>
                <a:spcPts val="0"/>
              </a:spcAft>
            </a:pPr>
            <a:r>
              <a:rPr sz="2400" b="1" spc="-36" dirty="0">
                <a:solidFill>
                  <a:srgbClr val="000000"/>
                </a:solidFill>
                <a:latin typeface="FPGRCL+Arial Bold"/>
                <a:cs typeface="FPGRCL+Arial Bold"/>
              </a:rPr>
              <a:t>результатов</a:t>
            </a:r>
            <a:r>
              <a:rPr sz="2400" b="1" spc="82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председатель</a:t>
            </a:r>
            <a:r>
              <a:rPr sz="2400" b="1" spc="52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ГЭК принимает</a:t>
            </a:r>
            <a:r>
              <a:rPr sz="2400" b="1" spc="14" dirty="0">
                <a:solidFill>
                  <a:srgbClr val="00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решение</a:t>
            </a:r>
          </a:p>
          <a:p>
            <a:pPr marL="172211" marR="0">
              <a:lnSpc>
                <a:spcPts val="2681"/>
              </a:lnSpc>
              <a:spcBef>
                <a:spcPts val="200"/>
              </a:spcBef>
              <a:spcAft>
                <a:spcPts val="0"/>
              </a:spcAft>
            </a:pPr>
            <a:r>
              <a:rPr sz="2400" b="1" dirty="0">
                <a:solidFill>
                  <a:srgbClr val="FF0000"/>
                </a:solidFill>
                <a:latin typeface="FPGRCL+Arial Bold"/>
                <a:cs typeface="FPGRCL+Arial Bold"/>
              </a:rPr>
              <a:t>о приостановке</a:t>
            </a:r>
            <a:r>
              <a:rPr sz="2400" b="1" spc="27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FF0000"/>
                </a:solidFill>
                <a:latin typeface="FPGRCL+Arial Bold"/>
                <a:cs typeface="FPGRCL+Arial Bold"/>
              </a:rPr>
              <a:t>действия</a:t>
            </a:r>
            <a:r>
              <a:rPr sz="2400" b="1" spc="34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400" b="1" dirty="0">
                <a:solidFill>
                  <a:srgbClr val="FF0000"/>
                </a:solidFill>
                <a:latin typeface="FPGRCL+Arial Bold"/>
                <a:cs typeface="FPGRCL+Arial Bold"/>
              </a:rPr>
              <a:t>указанных</a:t>
            </a:r>
            <a:r>
              <a:rPr sz="2400" b="1" spc="47" dirty="0">
                <a:solidFill>
                  <a:srgbClr val="FF0000"/>
                </a:solidFill>
                <a:latin typeface="FPGRCL+Arial Bold"/>
                <a:cs typeface="FPGRCL+Arial Bold"/>
              </a:rPr>
              <a:t> </a:t>
            </a:r>
            <a:r>
              <a:rPr sz="2400" b="1" spc="-36" dirty="0">
                <a:solidFill>
                  <a:srgbClr val="FF0000"/>
                </a:solidFill>
                <a:latin typeface="FPGRCL+Arial Bold"/>
                <a:cs typeface="FPGRCL+Arial Bold"/>
              </a:rPr>
              <a:t>результатов</a:t>
            </a:r>
          </a:p>
          <a:p>
            <a:pPr marL="1682496" marR="0">
              <a:lnSpc>
                <a:spcPts val="2681"/>
              </a:lnSpc>
              <a:spcBef>
                <a:spcPts val="198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FPGRCL+Arial Bold"/>
                <a:cs typeface="FPGRCL+Arial Bold"/>
              </a:rPr>
              <a:t>до выяснения </a:t>
            </a:r>
            <a:r>
              <a:rPr sz="2400" b="1" spc="-13" dirty="0">
                <a:solidFill>
                  <a:srgbClr val="000000"/>
                </a:solidFill>
                <a:latin typeface="FPGRCL+Arial Bold"/>
                <a:cs typeface="FPGRCL+Arial Bold"/>
              </a:rPr>
              <a:t>обстоятельств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62304" y="47369"/>
            <a:ext cx="6605780" cy="544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986"/>
              </a:lnSpc>
              <a:spcBef>
                <a:spcPts val="0"/>
              </a:spcBef>
              <a:spcAft>
                <a:spcPts val="0"/>
              </a:spcAft>
            </a:pPr>
            <a:r>
              <a:rPr sz="3600" b="1" spc="-32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Итоговая</a:t>
            </a:r>
            <a:r>
              <a:rPr sz="3600" b="1" spc="32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spc="-19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отметка</a:t>
            </a:r>
            <a:r>
              <a:rPr sz="3600" b="1" spc="19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(в</a:t>
            </a:r>
            <a:r>
              <a:rPr sz="3600" b="1" spc="1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spc="-13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аттестате)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54787" y="1623973"/>
            <a:ext cx="9114156" cy="9613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60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900" spc="554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400" spc="-18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Итоговая</a:t>
            </a:r>
            <a:r>
              <a:rPr sz="2400" spc="96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2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отметка</a:t>
            </a:r>
            <a:r>
              <a:rPr sz="2400" spc="94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–</a:t>
            </a:r>
            <a:r>
              <a:rPr sz="2400" spc="93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среднее</a:t>
            </a:r>
            <a:r>
              <a:rPr sz="2400" spc="93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арифметическое</a:t>
            </a:r>
            <a:r>
              <a:rPr sz="2400" spc="95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b="1" spc="-2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полугодовых</a:t>
            </a:r>
            <a:r>
              <a:rPr sz="2400" b="1" spc="95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и</a:t>
            </a:r>
          </a:p>
          <a:p>
            <a:pPr marL="342900" marR="0">
              <a:lnSpc>
                <a:spcPts val="2305"/>
              </a:lnSpc>
              <a:spcBef>
                <a:spcPts val="0"/>
              </a:spcBef>
              <a:spcAft>
                <a:spcPts val="0"/>
              </a:spcAft>
            </a:pPr>
            <a:r>
              <a:rPr sz="2400" b="1" spc="-3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годовых</a:t>
            </a:r>
            <a:r>
              <a:rPr sz="2400" b="1" spc="116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spc="-1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отметок</a:t>
            </a:r>
            <a:r>
              <a:rPr sz="2400" b="1" spc="95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за</a:t>
            </a:r>
            <a:r>
              <a:rPr sz="2400" b="1" spc="88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spc="12" dirty="0">
                <a:solidFill>
                  <a:srgbClr val="62180D"/>
                </a:solidFill>
                <a:latin typeface="HGTSQU+Times New Roman Bold"/>
                <a:cs typeface="HGTSQU+Times New Roman Bold"/>
              </a:rPr>
              <a:t>10</a:t>
            </a:r>
            <a:r>
              <a:rPr sz="2400" b="1" spc="74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и</a:t>
            </a:r>
            <a:r>
              <a:rPr sz="2400" b="1" spc="8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spc="-132" dirty="0">
                <a:solidFill>
                  <a:srgbClr val="62180D"/>
                </a:solidFill>
                <a:latin typeface="HGTSQU+Times New Roman Bold"/>
                <a:cs typeface="HGTSQU+Times New Roman Bold"/>
              </a:rPr>
              <a:t>11</a:t>
            </a:r>
            <a:r>
              <a:rPr sz="2400" b="1" spc="216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классы</a:t>
            </a:r>
            <a:r>
              <a:rPr sz="2400" b="1" spc="85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(правило</a:t>
            </a:r>
            <a:r>
              <a:rPr sz="2400" b="1" spc="87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spc="-16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математического</a:t>
            </a:r>
          </a:p>
          <a:p>
            <a:pPr marL="342900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b="1" spc="-17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округления)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4787" y="2628814"/>
            <a:ext cx="9113850" cy="1253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57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900" spc="1154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400" spc="-3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Атте</a:t>
            </a:r>
            <a:r>
              <a:rPr sz="2400" spc="-537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стат</a:t>
            </a:r>
            <a:r>
              <a:rPr sz="2400" spc="52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</a:t>
            </a:r>
            <a:r>
              <a:rPr sz="2400" spc="52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среднем</a:t>
            </a:r>
            <a:r>
              <a:rPr sz="2400" spc="53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общем</a:t>
            </a:r>
            <a:r>
              <a:rPr sz="2400" spc="51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образовании</a:t>
            </a:r>
            <a:r>
              <a:rPr sz="2400" spc="52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</a:t>
            </a:r>
            <a:r>
              <a:rPr sz="2400" spc="52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приложение</a:t>
            </a:r>
            <a:r>
              <a:rPr sz="2400" spc="53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к</a:t>
            </a:r>
            <a:r>
              <a:rPr sz="2400" spc="514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нему</a:t>
            </a:r>
          </a:p>
          <a:p>
            <a:pPr marL="342900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выдаются</a:t>
            </a:r>
            <a:r>
              <a:rPr sz="2400" spc="77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лицам,</a:t>
            </a:r>
            <a:r>
              <a:rPr sz="2400" spc="77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завершившим</a:t>
            </a:r>
            <a:r>
              <a:rPr sz="2400" spc="78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обучение</a:t>
            </a:r>
            <a:r>
              <a:rPr sz="2400" spc="77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по</a:t>
            </a:r>
            <a:r>
              <a:rPr sz="2400" spc="76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образовательным</a:t>
            </a:r>
          </a:p>
          <a:p>
            <a:pPr marL="342900" marR="0">
              <a:lnSpc>
                <a:spcPts val="2306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программам</a:t>
            </a:r>
            <a:r>
              <a:rPr sz="2400" spc="254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4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среднего</a:t>
            </a:r>
            <a:r>
              <a:rPr sz="2400" spc="254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общего</a:t>
            </a:r>
            <a:r>
              <a:rPr sz="2400" spc="254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образования</a:t>
            </a:r>
            <a:r>
              <a:rPr sz="2400" spc="254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</a:t>
            </a:r>
            <a:r>
              <a:rPr sz="2400" spc="252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b="1" spc="-12" dirty="0">
                <a:solidFill>
                  <a:srgbClr val="404040"/>
                </a:solidFill>
                <a:latin typeface="UJIVWL+Times New Roman Bold"/>
                <a:cs typeface="UJIVWL+Times New Roman Bold"/>
              </a:rPr>
              <a:t>успешно</a:t>
            </a:r>
          </a:p>
          <a:p>
            <a:pPr marL="342900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404040"/>
                </a:solidFill>
                <a:latin typeface="UJIVWL+Times New Roman Bold"/>
                <a:cs typeface="UJIVWL+Times New Roman Bold"/>
              </a:rPr>
              <a:t>прошедшим</a:t>
            </a:r>
            <a:r>
              <a:rPr sz="2400" b="1" spc="26" dirty="0">
                <a:solidFill>
                  <a:srgbClr val="404040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404040"/>
                </a:solidFill>
                <a:latin typeface="UJIVWL+Times New Roman Bold"/>
                <a:cs typeface="UJIVWL+Times New Roman Bold"/>
              </a:rPr>
              <a:t>ГИА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62304" y="47369"/>
            <a:ext cx="6605780" cy="544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986"/>
              </a:lnSpc>
              <a:spcBef>
                <a:spcPts val="0"/>
              </a:spcBef>
              <a:spcAft>
                <a:spcPts val="0"/>
              </a:spcAft>
            </a:pPr>
            <a:r>
              <a:rPr sz="3600" b="1" spc="-32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Итоговая</a:t>
            </a:r>
            <a:r>
              <a:rPr sz="3600" b="1" spc="32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spc="-19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отметка</a:t>
            </a:r>
            <a:r>
              <a:rPr sz="3600" b="1" spc="19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(в</a:t>
            </a:r>
            <a:r>
              <a:rPr sz="3600" b="1" spc="1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spc="-13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аттестате)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1810" y="1192317"/>
            <a:ext cx="9115907" cy="2424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57"/>
              </a:lnSpc>
              <a:spcBef>
                <a:spcPts val="0"/>
              </a:spcBef>
              <a:spcAft>
                <a:spcPts val="0"/>
              </a:spcAft>
            </a:pPr>
            <a:r>
              <a:rPr sz="19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900" spc="554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400" spc="-3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Атте</a:t>
            </a:r>
            <a:r>
              <a:rPr sz="2400" spc="-537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стат</a:t>
            </a:r>
            <a:r>
              <a:rPr sz="2400" spc="3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</a:t>
            </a:r>
            <a:r>
              <a:rPr sz="2400" spc="3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среднем</a:t>
            </a:r>
            <a:r>
              <a:rPr sz="2400" spc="4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общем</a:t>
            </a:r>
            <a:r>
              <a:rPr sz="2400" spc="34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образовании</a:t>
            </a:r>
            <a:r>
              <a:rPr sz="2400" spc="3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</a:t>
            </a:r>
            <a:r>
              <a:rPr sz="2400" spc="27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3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отличием</a:t>
            </a:r>
            <a:r>
              <a:rPr sz="2400" spc="5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</a:t>
            </a:r>
            <a:r>
              <a:rPr sz="2400" spc="2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приложение</a:t>
            </a:r>
          </a:p>
          <a:p>
            <a:pPr marL="342899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к</a:t>
            </a:r>
            <a:r>
              <a:rPr sz="2400" spc="122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нему</a:t>
            </a:r>
            <a:r>
              <a:rPr sz="2400" spc="124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выдаются</a:t>
            </a:r>
            <a:r>
              <a:rPr sz="2400" spc="124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выпускникам,</a:t>
            </a:r>
            <a:r>
              <a:rPr sz="2400" spc="1236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завершившим</a:t>
            </a:r>
            <a:r>
              <a:rPr sz="2400" spc="123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обучение</a:t>
            </a:r>
            <a:r>
              <a:rPr sz="2400" spc="122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по</a:t>
            </a:r>
          </a:p>
          <a:p>
            <a:pPr marL="342899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образовательным</a:t>
            </a:r>
            <a:r>
              <a:rPr sz="2400" spc="137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программам</a:t>
            </a:r>
            <a:r>
              <a:rPr sz="2400" spc="1354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2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среднего</a:t>
            </a:r>
            <a:r>
              <a:rPr sz="2400" spc="135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общего</a:t>
            </a:r>
            <a:r>
              <a:rPr sz="2400" spc="136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образования,</a:t>
            </a:r>
          </a:p>
          <a:p>
            <a:pPr marL="342899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имеющим</a:t>
            </a:r>
            <a:r>
              <a:rPr sz="2400" spc="1005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b="1" spc="-2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итоговые</a:t>
            </a:r>
            <a:r>
              <a:rPr sz="2400" b="1" spc="1029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отметки</a:t>
            </a:r>
            <a:r>
              <a:rPr sz="2400" b="1" spc="1004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«отлично»</a:t>
            </a:r>
            <a:r>
              <a:rPr sz="2400" b="1" spc="1003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по</a:t>
            </a:r>
            <a:r>
              <a:rPr sz="2400" b="1" spc="1010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spc="16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всем</a:t>
            </a:r>
            <a:r>
              <a:rPr sz="2400" b="1" spc="997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учебным</a:t>
            </a:r>
          </a:p>
          <a:p>
            <a:pPr marL="342899" marR="0">
              <a:lnSpc>
                <a:spcPts val="230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предметам</a:t>
            </a:r>
            <a:r>
              <a:rPr sz="2400" b="1" spc="446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учебного</a:t>
            </a:r>
            <a:r>
              <a:rPr sz="2400" b="1" spc="44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плана,</a:t>
            </a:r>
            <a:r>
              <a:rPr sz="2400" b="1" spc="442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b="1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изучавшимся</a:t>
            </a:r>
            <a:r>
              <a:rPr sz="2400" b="1" spc="453" dirty="0">
                <a:solidFill>
                  <a:srgbClr val="62180D"/>
                </a:solidFill>
                <a:latin typeface="UJIVWL+Times New Roman Bold"/>
                <a:cs typeface="UJIVWL+Times New Roman Bold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на</a:t>
            </a:r>
            <a:r>
              <a:rPr sz="2400" spc="42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уровне</a:t>
            </a:r>
            <a:r>
              <a:rPr sz="2400" spc="43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spc="-14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среднего</a:t>
            </a:r>
          </a:p>
          <a:p>
            <a:pPr marL="342899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spc="-1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общего</a:t>
            </a:r>
            <a:r>
              <a:rPr sz="2400" spc="128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образования,</a:t>
            </a:r>
            <a:r>
              <a:rPr sz="2400" spc="127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успешно</a:t>
            </a:r>
            <a:r>
              <a:rPr sz="2400" spc="1280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прошедшим</a:t>
            </a:r>
            <a:r>
              <a:rPr sz="2400" spc="1284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ГИА</a:t>
            </a:r>
            <a:r>
              <a:rPr sz="2400" spc="126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404040"/>
                </a:solidFill>
                <a:latin typeface="CLGPTG+Times New Roman"/>
                <a:cs typeface="CLGPTG+Times New Roman"/>
              </a:rPr>
              <a:t>(без</a:t>
            </a:r>
            <a:r>
              <a:rPr sz="2400" u="sng" spc="1263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spc="12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учета</a:t>
            </a:r>
          </a:p>
          <a:p>
            <a:pPr marL="342899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u="sng" spc="-26" dirty="0">
                <a:solidFill>
                  <a:srgbClr val="404040"/>
                </a:solidFill>
                <a:latin typeface="CLGPTG+Times New Roman"/>
                <a:cs typeface="CLGPTG+Times New Roman"/>
              </a:rPr>
              <a:t>результатов,</a:t>
            </a:r>
            <a:r>
              <a:rPr sz="2400" u="sng" spc="71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полученных</a:t>
            </a:r>
            <a:r>
              <a:rPr sz="2400" u="sng" spc="65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при</a:t>
            </a:r>
            <a:r>
              <a:rPr sz="2400" u="sng" spc="672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spc="-2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прохождении</a:t>
            </a:r>
            <a:r>
              <a:rPr sz="2400" u="sng" spc="71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spc="-11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повторной</a:t>
            </a:r>
            <a:r>
              <a:rPr sz="2400" u="sng" spc="69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ГИА)</a:t>
            </a:r>
            <a:r>
              <a:rPr sz="2400" u="sng" spc="684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404040"/>
                </a:solidFill>
                <a:latin typeface="CLGPTG+Times New Roman"/>
                <a:cs typeface="CLGPTG+Times New Roman"/>
              </a:rPr>
              <a:t>и</a:t>
            </a:r>
          </a:p>
          <a:p>
            <a:pPr marL="342899" marR="0">
              <a:lnSpc>
                <a:spcPts val="2303"/>
              </a:lnSpc>
              <a:spcBef>
                <a:spcPts val="0"/>
              </a:spcBef>
              <a:spcAft>
                <a:spcPts val="0"/>
              </a:spcAft>
            </a:pP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набравшим</a:t>
            </a:r>
            <a:r>
              <a:rPr sz="2400" u="sng" dirty="0">
                <a:solidFill>
                  <a:srgbClr val="62180D"/>
                </a:solidFill>
                <a:latin typeface="PIULRD+Times New Roman"/>
                <a:cs typeface="PIULRD+Times New Roman"/>
              </a:rPr>
              <a:t>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4710" y="3660308"/>
            <a:ext cx="8773054" cy="960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4300" marR="0">
              <a:lnSpc>
                <a:spcPts val="2657"/>
              </a:lnSpc>
              <a:spcBef>
                <a:spcPts val="0"/>
              </a:spcBef>
              <a:spcAft>
                <a:spcPts val="0"/>
              </a:spcAft>
            </a:pP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не</a:t>
            </a:r>
            <a:r>
              <a:rPr sz="2400" u="sng" spc="135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менее</a:t>
            </a:r>
            <a:r>
              <a:rPr sz="2400" u="sng" spc="138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PIULRD+Times New Roman"/>
                <a:cs typeface="PIULRD+Times New Roman"/>
              </a:rPr>
              <a:t>70</a:t>
            </a:r>
            <a:r>
              <a:rPr sz="2400" u="sng" spc="132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баллов</a:t>
            </a:r>
            <a:r>
              <a:rPr sz="2400" u="sng" spc="129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на</a:t>
            </a:r>
            <a:r>
              <a:rPr sz="2400" u="sng" spc="135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ЕГЭ</a:t>
            </a:r>
            <a:r>
              <a:rPr sz="2400" u="sng" spc="134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соответственно</a:t>
            </a:r>
            <a:r>
              <a:rPr sz="2400" u="sng" spc="148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по</a:t>
            </a:r>
            <a:r>
              <a:rPr sz="2400" u="sng" spc="144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spc="-30" dirty="0">
                <a:solidFill>
                  <a:srgbClr val="62180D"/>
                </a:solidFill>
                <a:latin typeface="CLGPTG+Times New Roman"/>
                <a:cs typeface="CLGPTG+Times New Roman"/>
              </a:rPr>
              <a:t>русскому</a:t>
            </a:r>
            <a:r>
              <a:rPr sz="2400" u="sng" spc="190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spc="-14" dirty="0">
                <a:solidFill>
                  <a:srgbClr val="62180D"/>
                </a:solidFill>
                <a:latin typeface="CLGPTG+Times New Roman"/>
                <a:cs typeface="CLGPTG+Times New Roman"/>
              </a:rPr>
              <a:t>языку</a:t>
            </a:r>
            <a:r>
              <a:rPr sz="2400" u="sng" spc="170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и</a:t>
            </a:r>
          </a:p>
          <a:p>
            <a:pPr marL="0" marR="0">
              <a:lnSpc>
                <a:spcPts val="2304"/>
              </a:lnSpc>
              <a:spcBef>
                <a:spcPts val="0"/>
              </a:spcBef>
              <a:spcAft>
                <a:spcPts val="0"/>
              </a:spcAft>
            </a:pPr>
            <a:r>
              <a:rPr sz="2400" u="sng" spc="-23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математике</a:t>
            </a:r>
            <a:r>
              <a:rPr sz="2400" u="sng" spc="1214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профильного</a:t>
            </a:r>
            <a:r>
              <a:rPr sz="2400" u="sng" spc="1197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уровня</a:t>
            </a:r>
            <a:r>
              <a:rPr sz="2400" u="sng" spc="1196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или</a:t>
            </a:r>
            <a:r>
              <a:rPr sz="2400" u="sng" spc="1202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PIULRD+Times New Roman"/>
                <a:cs typeface="PIULRD+Times New Roman"/>
              </a:rPr>
              <a:t>5</a:t>
            </a:r>
            <a:r>
              <a:rPr sz="2400" u="sng" spc="1200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баллов</a:t>
            </a:r>
            <a:r>
              <a:rPr sz="2400" u="sng" spc="1199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на</a:t>
            </a:r>
            <a:r>
              <a:rPr sz="2400" u="sng" spc="1191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ЕГЭ</a:t>
            </a:r>
            <a:r>
              <a:rPr sz="2400" u="sng" spc="1202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по</a:t>
            </a:r>
          </a:p>
          <a:p>
            <a:pPr marL="0" marR="0">
              <a:lnSpc>
                <a:spcPts val="2303"/>
              </a:lnSpc>
              <a:spcBef>
                <a:spcPts val="0"/>
              </a:spcBef>
              <a:spcAft>
                <a:spcPts val="0"/>
              </a:spcAft>
            </a:pPr>
            <a:r>
              <a:rPr sz="2400" u="sng" spc="-22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математике</a:t>
            </a:r>
            <a:r>
              <a:rPr sz="2400" u="sng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spc="-12" dirty="0">
                <a:solidFill>
                  <a:srgbClr val="62180D"/>
                </a:solidFill>
                <a:latin typeface="CLGPTG+Times New Roman"/>
                <a:cs typeface="CLGPTG+Times New Roman"/>
              </a:rPr>
              <a:t>базового</a:t>
            </a:r>
            <a:r>
              <a:rPr sz="2400" u="sng" spc="27" dirty="0">
                <a:solidFill>
                  <a:srgbClr val="62180D"/>
                </a:solidFill>
                <a:latin typeface="Times New Roman"/>
                <a:cs typeface="Times New Roman"/>
              </a:rPr>
              <a:t> </a:t>
            </a:r>
            <a:r>
              <a:rPr sz="2400" u="sng" dirty="0">
                <a:solidFill>
                  <a:srgbClr val="62180D"/>
                </a:solidFill>
                <a:latin typeface="CLGPTG+Times New Roman"/>
                <a:cs typeface="CLGPTG+Times New Roman"/>
              </a:rPr>
              <a:t>уровня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46706" y="268713"/>
            <a:ext cx="6085483" cy="10935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67282" marR="0">
              <a:lnSpc>
                <a:spcPts val="3989"/>
              </a:lnSpc>
              <a:spcBef>
                <a:spcPts val="0"/>
              </a:spcBef>
              <a:spcAft>
                <a:spcPts val="0"/>
              </a:spcAft>
            </a:pPr>
            <a:r>
              <a:rPr sz="3600" b="1" spc="-24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Выдача</a:t>
            </a:r>
            <a:r>
              <a:rPr sz="3600" b="1" spc="26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медали</a:t>
            </a:r>
          </a:p>
          <a:p>
            <a:pPr marL="0" marR="0">
              <a:lnSpc>
                <a:spcPts val="3986"/>
              </a:lnSpc>
              <a:spcBef>
                <a:spcPts val="334"/>
              </a:spcBef>
              <a:spcAft>
                <a:spcPts val="0"/>
              </a:spcAft>
            </a:pPr>
            <a:r>
              <a:rPr sz="3600" b="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«За особые</a:t>
            </a:r>
            <a:r>
              <a:rPr sz="3600" b="1" spc="10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spc="-34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успехи</a:t>
            </a:r>
            <a:r>
              <a:rPr sz="3600" b="1" spc="52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 </a:t>
            </a:r>
            <a:r>
              <a:rPr sz="3600" b="1" dirty="0">
                <a:solidFill>
                  <a:srgbClr val="2A5010"/>
                </a:solidFill>
                <a:latin typeface="UJIVWL+Times New Roman Bold"/>
                <a:cs typeface="UJIVWL+Times New Roman Bold"/>
              </a:rPr>
              <a:t>в учении»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440" y="1496227"/>
            <a:ext cx="9410912" cy="17970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326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90C226"/>
                </a:solidFill>
                <a:latin typeface="BBTUNF+Wingdings 3"/>
                <a:cs typeface="BBTUNF+Wingdings 3"/>
              </a:rPr>
              <a:t></a:t>
            </a:r>
            <a:r>
              <a:rPr sz="1600" spc="2993" dirty="0">
                <a:solidFill>
                  <a:srgbClr val="90C22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Медаль</a:t>
            </a:r>
            <a:r>
              <a:rPr sz="2000" spc="970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вручается</a:t>
            </a:r>
            <a:r>
              <a:rPr sz="2000" spc="968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лицам,</a:t>
            </a:r>
            <a:r>
              <a:rPr sz="2000" spc="971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завершившим</a:t>
            </a:r>
            <a:r>
              <a:rPr sz="2000" spc="959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освоение</a:t>
            </a:r>
            <a:r>
              <a:rPr sz="2000" spc="970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образовательных</a:t>
            </a:r>
          </a:p>
          <a:p>
            <a:pPr marL="60960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программ</a:t>
            </a:r>
            <a:r>
              <a:rPr sz="2000" spc="1877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среднего</a:t>
            </a:r>
            <a:r>
              <a:rPr sz="2000" spc="1883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общего</a:t>
            </a:r>
            <a:r>
              <a:rPr sz="2000" spc="1879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образования,</a:t>
            </a:r>
            <a:r>
              <a:rPr sz="2000" spc="1894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успешно</a:t>
            </a:r>
            <a:r>
              <a:rPr sz="2000" spc="1886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прошедшим</a:t>
            </a:r>
          </a:p>
          <a:p>
            <a:pPr marL="609600" marR="0">
              <a:lnSpc>
                <a:spcPts val="1920"/>
              </a:lnSpc>
              <a:spcBef>
                <a:spcPts val="5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государственную</a:t>
            </a:r>
            <a:r>
              <a:rPr sz="2000" spc="680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итоговую</a:t>
            </a:r>
            <a:r>
              <a:rPr sz="2000" spc="684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аттестацию</a:t>
            </a:r>
            <a:r>
              <a:rPr sz="2000" spc="678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и</a:t>
            </a:r>
            <a:r>
              <a:rPr sz="2000" spc="666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имеющим</a:t>
            </a:r>
            <a:r>
              <a:rPr sz="2000" spc="670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итоговые</a:t>
            </a:r>
            <a:r>
              <a:rPr sz="2000" spc="667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оценки</a:t>
            </a:r>
          </a:p>
          <a:p>
            <a:pPr marL="60960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успеваемости</a:t>
            </a:r>
            <a:r>
              <a:rPr sz="2000" spc="344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«отлично»</a:t>
            </a:r>
            <a:r>
              <a:rPr sz="2000" spc="346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по</a:t>
            </a:r>
            <a:r>
              <a:rPr sz="2000" spc="351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всем</a:t>
            </a:r>
            <a:r>
              <a:rPr sz="2000" spc="349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учебным</a:t>
            </a:r>
            <a:r>
              <a:rPr sz="2000" spc="349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предметам,</a:t>
            </a:r>
            <a:r>
              <a:rPr sz="2000" spc="346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изучавшимся</a:t>
            </a:r>
            <a:r>
              <a:rPr sz="2000" spc="345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в</a:t>
            </a:r>
          </a:p>
          <a:p>
            <a:pPr marL="609600" marR="0">
              <a:lnSpc>
                <a:spcPts val="1922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соответствии</a:t>
            </a:r>
            <a:r>
              <a:rPr sz="2000" spc="764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с</a:t>
            </a:r>
            <a:r>
              <a:rPr sz="2000" spc="767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учебным</a:t>
            </a:r>
            <a:r>
              <a:rPr sz="2000" spc="772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планом,</a:t>
            </a:r>
            <a:r>
              <a:rPr sz="2000" spc="765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организациями,</a:t>
            </a:r>
            <a:r>
              <a:rPr sz="2000" spc="761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осуществляющими</a:t>
            </a:r>
          </a:p>
          <a:p>
            <a:pPr marL="60960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образовательную</a:t>
            </a:r>
            <a:r>
              <a:rPr sz="2000" spc="2765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деятельность,</a:t>
            </a:r>
            <a:r>
              <a:rPr sz="2000" spc="2768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в</a:t>
            </a:r>
            <a:r>
              <a:rPr sz="2000" spc="2757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которых</a:t>
            </a:r>
            <a:r>
              <a:rPr sz="2000" spc="2753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они</a:t>
            </a:r>
            <a:r>
              <a:rPr sz="2000" spc="2740" dirty="0">
                <a:solidFill>
                  <a:srgbClr val="40404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проходили</a:t>
            </a:r>
          </a:p>
          <a:p>
            <a:pPr marL="60960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404040"/>
                </a:solidFill>
                <a:latin typeface="DMRQNH+Trebuchet MS"/>
                <a:cs typeface="DMRQNH+Trebuchet MS"/>
              </a:rPr>
              <a:t>государственную итоговую аттестацию</a:t>
            </a:r>
            <a:r>
              <a:rPr sz="2000" dirty="0">
                <a:solidFill>
                  <a:srgbClr val="404040"/>
                </a:solidFill>
                <a:latin typeface="BGTMVP+Trebuchet MS"/>
                <a:cs typeface="BGTMVP+Trebuchet MS"/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23381" y="3262809"/>
            <a:ext cx="3279132" cy="761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4275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Порядок</a:t>
            </a:r>
            <a:r>
              <a:rPr sz="1600" b="1" spc="38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выдачи</a:t>
            </a:r>
            <a:r>
              <a:rPr sz="1600" b="1" spc="48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медали</a:t>
            </a:r>
          </a:p>
          <a:p>
            <a:pPr marL="190500" marR="0">
              <a:lnSpc>
                <a:spcPts val="1855"/>
              </a:lnSpc>
              <a:spcBef>
                <a:spcPts val="14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«За особые успехи</a:t>
            </a:r>
            <a:r>
              <a:rPr sz="1600" b="1" spc="20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в учении»</a:t>
            </a:r>
          </a:p>
          <a:p>
            <a:pPr marL="0" marR="0">
              <a:lnSpc>
                <a:spcPts val="1853"/>
              </a:lnSpc>
              <a:spcBef>
                <a:spcPts val="18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утв. приказом</a:t>
            </a:r>
            <a:r>
              <a:rPr sz="1600" b="1" spc="15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Минобрнауки</a:t>
            </a:r>
            <a:r>
              <a:rPr sz="1600" b="1" spc="40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РФ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378829" y="3994583"/>
            <a:ext cx="3122807" cy="273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от 23.06.2014</a:t>
            </a:r>
            <a:r>
              <a:rPr sz="1600" b="1" spc="23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г.</a:t>
            </a:r>
            <a:r>
              <a:rPr sz="1600" b="1" spc="16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N 685</a:t>
            </a:r>
            <a:r>
              <a:rPr sz="1600" b="1" spc="1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(зарег</a:t>
            </a:r>
            <a:r>
              <a:rPr sz="1600" b="1" dirty="0">
                <a:solidFill>
                  <a:srgbClr val="404040"/>
                </a:solidFill>
                <a:latin typeface="ASCSNG+Trebuchet MS Bold"/>
                <a:cs typeface="ASCSNG+Trebuchet MS Bold"/>
              </a:rPr>
              <a:t>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563232" y="4238423"/>
            <a:ext cx="2936209" cy="273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в</a:t>
            </a:r>
            <a:r>
              <a:rPr sz="1600" b="1" spc="12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Минюсте РФ 07.07.2014</a:t>
            </a:r>
            <a:r>
              <a:rPr sz="1600" b="1" spc="23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 </a:t>
            </a:r>
            <a:r>
              <a:rPr sz="1600" b="1" dirty="0">
                <a:solidFill>
                  <a:srgbClr val="404040"/>
                </a:solidFill>
                <a:latin typeface="EWAIME+Trebuchet MS Bold"/>
                <a:cs typeface="EWAIME+Trebuchet MS Bold"/>
              </a:rPr>
              <a:t>г.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527669" y="4482263"/>
            <a:ext cx="972935" cy="273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404040"/>
                </a:solidFill>
                <a:latin typeface="ASCSNG+Trebuchet MS Bold"/>
                <a:cs typeface="ASCSNG+Trebuchet MS Bold"/>
              </a:rPr>
              <a:t>N 2997):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58926" y="5291900"/>
            <a:ext cx="7503718" cy="1116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"Медаль "За особые</a:t>
            </a:r>
            <a:r>
              <a:rPr sz="1800" spc="-1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20" dirty="0">
                <a:solidFill>
                  <a:srgbClr val="000000"/>
                </a:solidFill>
                <a:latin typeface="PNMDPO+Arial"/>
                <a:cs typeface="PNMDPO+Arial"/>
              </a:rPr>
              <a:t>успехи</a:t>
            </a:r>
            <a:r>
              <a:rPr sz="1800" spc="48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в учении"</a:t>
            </a:r>
            <a:r>
              <a:rPr sz="1800" spc="28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II степени </a:t>
            </a:r>
            <a:r>
              <a:rPr sz="1800" spc="-17" dirty="0">
                <a:solidFill>
                  <a:srgbClr val="000000"/>
                </a:solidFill>
                <a:latin typeface="PNMDPO+Arial"/>
                <a:cs typeface="PNMDPO+Arial"/>
              </a:rPr>
              <a:t>вручается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выпускникам...</a:t>
            </a:r>
            <a:r>
              <a:rPr sz="1800" spc="19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не</a:t>
            </a:r>
            <a:r>
              <a:rPr sz="1800" spc="1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менее 60 баллов</a:t>
            </a:r>
            <a:r>
              <a:rPr sz="1800" spc="-2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на</a:t>
            </a:r>
            <a:r>
              <a:rPr sz="1800" spc="1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ЕГЭ по учебному</a:t>
            </a:r>
            <a:r>
              <a:rPr sz="1800" spc="43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12" dirty="0">
                <a:solidFill>
                  <a:srgbClr val="000000"/>
                </a:solidFill>
                <a:latin typeface="PNMDPO+Arial"/>
                <a:cs typeface="PNMDPO+Arial"/>
              </a:rPr>
              <a:t>предмету</a:t>
            </a:r>
          </a:p>
          <a:p>
            <a:pPr marL="0" marR="0">
              <a:lnSpc>
                <a:spcPts val="2010"/>
              </a:lnSpc>
              <a:spcBef>
                <a:spcPts val="14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"Русский</a:t>
            </a:r>
            <a:r>
              <a:rPr sz="1800" spc="11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язык"; не менее 60 баллов</a:t>
            </a:r>
            <a:r>
              <a:rPr sz="1800" spc="-20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на</a:t>
            </a:r>
            <a:r>
              <a:rPr sz="1800" spc="19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u="sng" dirty="0">
                <a:solidFill>
                  <a:srgbClr val="99CA3C"/>
                </a:solidFill>
                <a:latin typeface="PNMDPO+Arial"/>
                <a:cs typeface="PNMDPO+Arial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ЕГЭ</a:t>
            </a:r>
            <a:r>
              <a:rPr sz="1800" dirty="0">
                <a:solidFill>
                  <a:srgbClr val="99CA3C"/>
                </a:solidFill>
                <a:latin typeface="PNMDPO+Arial"/>
                <a:cs typeface="PNMDPO+Arial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по одному из сдаваемых</a:t>
            </a:r>
          </a:p>
          <a:p>
            <a:pPr marL="0" marR="0">
              <a:lnSpc>
                <a:spcPts val="2010"/>
              </a:lnSpc>
              <a:spcBef>
                <a:spcPts val="199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учебных</a:t>
            </a:r>
            <a:r>
              <a:rPr sz="1800" spc="52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spc="-13" dirty="0">
                <a:solidFill>
                  <a:srgbClr val="000000"/>
                </a:solidFill>
                <a:latin typeface="PNMDPO+Arial"/>
                <a:cs typeface="PNMDPO+Arial"/>
              </a:rPr>
              <a:t>предметов",</a:t>
            </a:r>
            <a:r>
              <a:rPr sz="1800" spc="22" dirty="0">
                <a:solidFill>
                  <a:srgbClr val="000000"/>
                </a:solidFill>
                <a:latin typeface="PNMDPO+Arial"/>
                <a:cs typeface="PNMDPO+Arial"/>
              </a:rPr>
              <a:t> </a:t>
            </a:r>
            <a:r>
              <a:rPr sz="1800" dirty="0">
                <a:solidFill>
                  <a:srgbClr val="000000"/>
                </a:solidFill>
                <a:latin typeface="PQVCHW+Arial"/>
                <a:cs typeface="PQVCHW+Arial"/>
              </a:rPr>
              <a:t>-</a:t>
            </a:r>
            <a:r>
              <a:rPr sz="1800" spc="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0"/>
                </a:solidFill>
                <a:latin typeface="PNMDPO+Arial"/>
                <a:cs typeface="PNMDPO+Arial"/>
              </a:rPr>
              <a:t>сказано в документе.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16352" y="426889"/>
            <a:ext cx="4241158" cy="493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82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КАК</a:t>
            </a:r>
            <a:r>
              <a:rPr sz="3200" b="1" i="1" spc="-20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spc="-73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ВЫБРАТЬ</a:t>
            </a:r>
            <a:r>
              <a:rPr sz="3200" b="1" i="1" spc="4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spc="-5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ВУЗ?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01191" y="2281322"/>
            <a:ext cx="6373015" cy="74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044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spc="-15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Что</a:t>
            </a:r>
            <a:r>
              <a:rPr sz="2400" b="1" i="1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 нужно сделать,</a:t>
            </a:r>
            <a:r>
              <a:rPr sz="2400" b="1" i="1" spc="20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чтобы потом</a:t>
            </a:r>
          </a:p>
          <a:p>
            <a:pPr marL="0" marR="0">
              <a:lnSpc>
                <a:spcPts val="2681"/>
              </a:lnSpc>
              <a:spcBef>
                <a:spcPts val="201"/>
              </a:spcBef>
              <a:spcAft>
                <a:spcPts val="0"/>
              </a:spcAft>
            </a:pPr>
            <a:r>
              <a:rPr sz="2400" b="1" i="1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не пожалеть</a:t>
            </a:r>
            <a:r>
              <a:rPr sz="2400" b="1" i="1" spc="37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CC0000"/>
                </a:solidFill>
                <a:latin typeface="PSRNKI+Arial Bold Italic"/>
                <a:cs typeface="PSRNKI+Arial Bold Italic"/>
              </a:rPr>
              <a:t>о неправильном решении?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86993" y="3209714"/>
            <a:ext cx="7396330" cy="24061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1</a:t>
            </a:r>
            <a:r>
              <a:rPr sz="2400" b="1" i="1" spc="2900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spc="-1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Оценить</a:t>
            </a:r>
            <a:r>
              <a:rPr sz="2400" b="1" i="1" spc="1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2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свои</a:t>
            </a:r>
            <a:r>
              <a:rPr sz="2400" b="1" i="1" spc="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13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возможности</a:t>
            </a:r>
          </a:p>
          <a:p>
            <a:pPr marL="0" marR="0">
              <a:lnSpc>
                <a:spcPts val="2681"/>
              </a:lnSpc>
              <a:spcBef>
                <a:spcPts val="1310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2</a:t>
            </a:r>
            <a:r>
              <a:rPr sz="2400" b="1" i="1" spc="2900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Скорректировать</a:t>
            </a:r>
            <a:r>
              <a:rPr sz="2400" b="1" i="1" spc="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2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свои</a:t>
            </a:r>
            <a:r>
              <a:rPr sz="2400" b="1" i="1" spc="2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ожидания</a:t>
            </a:r>
          </a:p>
          <a:p>
            <a:pPr marL="0" marR="0">
              <a:lnSpc>
                <a:spcPts val="2681"/>
              </a:lnSpc>
              <a:spcBef>
                <a:spcPts val="1309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3</a:t>
            </a:r>
            <a:r>
              <a:rPr sz="2400" b="1" i="1" spc="2900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Выбрать не </a:t>
            </a:r>
            <a:r>
              <a:rPr sz="2400" b="1" i="1" spc="-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более</a:t>
            </a:r>
            <a:r>
              <a:rPr sz="2400" b="1" i="1" spc="1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пяти </a:t>
            </a:r>
            <a:r>
              <a:rPr sz="2400" b="1" i="1" spc="-3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вузов</a:t>
            </a:r>
          </a:p>
          <a:p>
            <a:pPr marL="0" marR="0">
              <a:lnSpc>
                <a:spcPts val="2681"/>
              </a:lnSpc>
              <a:spcBef>
                <a:spcPts val="1309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4</a:t>
            </a:r>
            <a:r>
              <a:rPr sz="2400" b="1" i="1" spc="2900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Посетить «Дни открытых </a:t>
            </a:r>
            <a:r>
              <a:rPr sz="24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дверей»</a:t>
            </a:r>
            <a:r>
              <a:rPr sz="2400" b="1" i="1" spc="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400" b="1" i="1" spc="-28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вузов</a:t>
            </a:r>
          </a:p>
          <a:p>
            <a:pPr marL="0" marR="0">
              <a:lnSpc>
                <a:spcPts val="2681"/>
              </a:lnSpc>
              <a:spcBef>
                <a:spcPts val="1259"/>
              </a:spcBef>
              <a:spcAft>
                <a:spcPts val="0"/>
              </a:spcAft>
            </a:pPr>
            <a:r>
              <a:rPr sz="24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5</a:t>
            </a:r>
            <a:r>
              <a:rPr sz="2400" b="1" i="1" spc="2900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 </a:t>
            </a:r>
            <a:r>
              <a:rPr sz="24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Определить </a:t>
            </a:r>
            <a:r>
              <a:rPr sz="2400" b="1" i="1" spc="-2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цель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15668" y="258658"/>
            <a:ext cx="5919006" cy="1288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8996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2C3C43"/>
                </a:solidFill>
                <a:latin typeface="FPGRCL+Arial Bold"/>
                <a:cs typeface="FPGRCL+Arial Bold"/>
              </a:rPr>
              <a:t>В</a:t>
            </a:r>
            <a:r>
              <a:rPr sz="2800" b="1" spc="776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spc="-37" dirty="0">
                <a:solidFill>
                  <a:srgbClr val="2C3C43"/>
                </a:solidFill>
                <a:latin typeface="FPGRCL+Arial Bold"/>
                <a:cs typeface="FPGRCL+Arial Bold"/>
              </a:rPr>
              <a:t>КАЧЕСТВЕ</a:t>
            </a:r>
            <a:r>
              <a:rPr sz="2800" b="1" spc="856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spc="-94" dirty="0">
                <a:solidFill>
                  <a:srgbClr val="2C3C43"/>
                </a:solidFill>
                <a:latin typeface="FPGRCL+Arial Bold"/>
                <a:cs typeface="FPGRCL+Arial Bold"/>
              </a:rPr>
              <a:t>РЕЗУЛЬТАТО</a:t>
            </a:r>
            <a:r>
              <a:rPr sz="2800" b="1" spc="-773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dirty="0">
                <a:solidFill>
                  <a:srgbClr val="2C3C43"/>
                </a:solidFill>
                <a:latin typeface="FPGRCL+Arial Bold"/>
                <a:cs typeface="FPGRCL+Arial Bold"/>
              </a:rPr>
              <a:t>В</a:t>
            </a:r>
          </a:p>
          <a:p>
            <a:pPr marL="0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b="1" spc="-20" dirty="0">
                <a:solidFill>
                  <a:srgbClr val="2C3C43"/>
                </a:solidFill>
                <a:latin typeface="FPGRCL+Arial Bold"/>
                <a:cs typeface="FPGRCL+Arial Bold"/>
              </a:rPr>
              <a:t>ВСТУПИТЕЛЬНЫХ</a:t>
            </a:r>
            <a:r>
              <a:rPr sz="2800" b="1" spc="842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spc="-25" dirty="0">
                <a:solidFill>
                  <a:srgbClr val="2C3C43"/>
                </a:solidFill>
                <a:latin typeface="FPGRCL+Arial Bold"/>
                <a:cs typeface="FPGRCL+Arial Bold"/>
              </a:rPr>
              <a:t>ИСПЫТАНИЙ</a:t>
            </a:r>
          </a:p>
          <a:p>
            <a:pPr marL="245364" marR="0">
              <a:lnSpc>
                <a:spcPts val="3123"/>
              </a:lnSpc>
              <a:spcBef>
                <a:spcPts val="236"/>
              </a:spcBef>
              <a:spcAft>
                <a:spcPts val="0"/>
              </a:spcAft>
            </a:pPr>
            <a:r>
              <a:rPr sz="2800" b="1" spc="-38" dirty="0">
                <a:solidFill>
                  <a:srgbClr val="2C3C43"/>
                </a:solidFill>
                <a:latin typeface="FPGRCL+Arial Bold"/>
                <a:cs typeface="FPGRCL+Arial Bold"/>
              </a:rPr>
              <a:t>ВУЗ</a:t>
            </a:r>
            <a:r>
              <a:rPr sz="2800" b="1" spc="810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spc="-11" dirty="0">
                <a:solidFill>
                  <a:srgbClr val="2C3C43"/>
                </a:solidFill>
                <a:latin typeface="FPGRCL+Arial Bold"/>
                <a:cs typeface="FPGRCL+Arial Bold"/>
              </a:rPr>
              <a:t>МОЖЕТ</a:t>
            </a:r>
            <a:r>
              <a:rPr sz="2800" b="1" spc="788" dirty="0">
                <a:solidFill>
                  <a:srgbClr val="2C3C43"/>
                </a:solidFill>
                <a:latin typeface="FPGRCL+Arial Bold"/>
                <a:cs typeface="FPGRCL+Arial Bold"/>
              </a:rPr>
              <a:t> </a:t>
            </a:r>
            <a:r>
              <a:rPr sz="2800" b="1" spc="-38" dirty="0">
                <a:solidFill>
                  <a:srgbClr val="2C3C43"/>
                </a:solidFill>
                <a:latin typeface="FPGRCL+Arial Bold"/>
                <a:cs typeface="FPGRCL+Arial Bold"/>
              </a:rPr>
              <a:t>ЗАСЧИТЫВАТЬ: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11045" y="1823447"/>
            <a:ext cx="3556125" cy="8615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1.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27" dirty="0">
                <a:solidFill>
                  <a:srgbClr val="161E22"/>
                </a:solidFill>
                <a:latin typeface="PNMDPO+Arial"/>
                <a:cs typeface="PNMDPO+Arial"/>
              </a:rPr>
              <a:t>Аттестат</a:t>
            </a:r>
          </a:p>
          <a:p>
            <a:pPr marL="0" marR="0">
              <a:lnSpc>
                <a:spcPts val="3123"/>
              </a:lnSpc>
              <a:spcBef>
                <a:spcPts val="286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2.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60" dirty="0">
                <a:solidFill>
                  <a:srgbClr val="161E22"/>
                </a:solidFill>
                <a:latin typeface="PNMDPO+Arial"/>
                <a:cs typeface="PNMDPO+Arial"/>
              </a:rPr>
              <a:t>Результаты</a:t>
            </a:r>
            <a:r>
              <a:rPr sz="2800" spc="100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ЕГЭ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11045" y="2676611"/>
            <a:ext cx="7401235" cy="2142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3.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58" dirty="0">
                <a:solidFill>
                  <a:srgbClr val="161E22"/>
                </a:solidFill>
                <a:latin typeface="PNMDPO+Arial"/>
                <a:cs typeface="PNMDPO+Arial"/>
              </a:rPr>
              <a:t>Результаты</a:t>
            </a:r>
            <a:r>
              <a:rPr sz="2800" spc="90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всероссийской</a:t>
            </a:r>
            <a:r>
              <a:rPr sz="2800" spc="-12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олимпиады.</a:t>
            </a:r>
          </a:p>
          <a:p>
            <a:pPr marL="0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4.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60" dirty="0">
                <a:solidFill>
                  <a:srgbClr val="161E22"/>
                </a:solidFill>
                <a:latin typeface="PNMDPO+Arial"/>
                <a:cs typeface="PNMDPO+Arial"/>
              </a:rPr>
              <a:t>Результаты</a:t>
            </a:r>
            <a:r>
              <a:rPr sz="2800" spc="100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spc="-11" dirty="0">
                <a:solidFill>
                  <a:srgbClr val="161E22"/>
                </a:solidFill>
                <a:latin typeface="PNMDPO+Arial"/>
                <a:cs typeface="PNMDPO+Arial"/>
              </a:rPr>
              <a:t>олимпиад,</a:t>
            </a:r>
            <a:r>
              <a:rPr sz="2800" spc="29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включенных</a:t>
            </a:r>
            <a:r>
              <a:rPr sz="2800" spc="12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в</a:t>
            </a:r>
          </a:p>
          <a:p>
            <a:pPr marL="743712" marR="0">
              <a:lnSpc>
                <a:spcPts val="3123"/>
              </a:lnSpc>
              <a:spcBef>
                <a:spcPts val="236"/>
              </a:spcBef>
              <a:spcAft>
                <a:spcPts val="0"/>
              </a:spcAft>
            </a:pPr>
            <a:r>
              <a:rPr sz="2800" spc="-13" dirty="0">
                <a:solidFill>
                  <a:srgbClr val="161E22"/>
                </a:solidFill>
                <a:latin typeface="PNMDPO+Arial"/>
                <a:cs typeface="PNMDPO+Arial"/>
              </a:rPr>
              <a:t>перечень!</a:t>
            </a:r>
          </a:p>
          <a:p>
            <a:pPr marL="0" marR="0">
              <a:lnSpc>
                <a:spcPts val="3126"/>
              </a:lnSpc>
              <a:spcBef>
                <a:spcPts val="284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5.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13" dirty="0">
                <a:solidFill>
                  <a:srgbClr val="161E22"/>
                </a:solidFill>
                <a:latin typeface="PNMDPO+Arial"/>
                <a:cs typeface="PNMDPO+Arial"/>
              </a:rPr>
              <a:t>Портфолио,</a:t>
            </a:r>
            <a:r>
              <a:rPr sz="2800" spc="27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подтвержденное</a:t>
            </a:r>
          </a:p>
          <a:p>
            <a:pPr marL="743712" marR="0">
              <a:lnSpc>
                <a:spcPts val="3123"/>
              </a:lnSpc>
              <a:spcBef>
                <a:spcPts val="288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NMDPO+Arial"/>
                <a:cs typeface="PNMDPO+Arial"/>
              </a:rPr>
              <a:t>документально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011045" y="4811123"/>
            <a:ext cx="3539712" cy="434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161E22"/>
                </a:solidFill>
                <a:latin typeface="PQVCHW+Arial"/>
                <a:cs typeface="PQVCHW+Arial"/>
              </a:rPr>
              <a:t>6.</a:t>
            </a:r>
            <a:r>
              <a:rPr sz="2800" spc="2815" dirty="0">
                <a:solidFill>
                  <a:srgbClr val="161E22"/>
                </a:solidFill>
                <a:latin typeface="Times New Roman"/>
                <a:cs typeface="Times New Roman"/>
              </a:rPr>
              <a:t> </a:t>
            </a:r>
            <a:r>
              <a:rPr sz="2800" spc="-60" dirty="0">
                <a:solidFill>
                  <a:srgbClr val="161E22"/>
                </a:solidFill>
                <a:latin typeface="PNMDPO+Arial"/>
                <a:cs typeface="PNMDPO+Arial"/>
              </a:rPr>
              <a:t>Результаты</a:t>
            </a:r>
            <a:r>
              <a:rPr sz="2800" spc="91" dirty="0">
                <a:solidFill>
                  <a:srgbClr val="161E22"/>
                </a:solidFill>
                <a:latin typeface="PNMDPO+Arial"/>
                <a:cs typeface="PNMDPO+Arial"/>
              </a:rPr>
              <a:t> </a:t>
            </a:r>
            <a:r>
              <a:rPr sz="2800" spc="-44" dirty="0">
                <a:solidFill>
                  <a:srgbClr val="161E22"/>
                </a:solidFill>
                <a:latin typeface="PNMDPO+Arial"/>
                <a:cs typeface="PNMDPO+Arial"/>
              </a:rPr>
              <a:t>ГТО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60218" y="155531"/>
            <a:ext cx="4474962" cy="877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24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Форма государственной</a:t>
            </a:r>
          </a:p>
          <a:p>
            <a:pPr marL="108204" marR="0">
              <a:lnSpc>
                <a:spcPts val="3249"/>
              </a:lnSpc>
              <a:spcBef>
                <a:spcPts val="161"/>
              </a:spcBef>
              <a:spcAft>
                <a:spcPts val="0"/>
              </a:spcAft>
            </a:pP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итоговой</a:t>
            </a:r>
            <a:r>
              <a:rPr sz="2800" b="1" i="1" spc="-3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28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аттестации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77617" y="1802703"/>
            <a:ext cx="5281515" cy="724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65"/>
              </a:lnSpc>
              <a:spcBef>
                <a:spcPts val="0"/>
              </a:spcBef>
              <a:spcAft>
                <a:spcPts val="0"/>
              </a:spcAft>
            </a:pPr>
            <a:r>
              <a:rPr sz="4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ЕГЭ</a:t>
            </a:r>
            <a:r>
              <a:rPr sz="4800" b="1" i="1" spc="19586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4800" b="1" i="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ГВЭ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26566" y="2993473"/>
            <a:ext cx="4404522" cy="322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41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IVPJEM+Wingdings"/>
                <a:cs typeface="IVPJEM+Wingdings"/>
              </a:rPr>
              <a:t></a:t>
            </a:r>
            <a:r>
              <a:rPr sz="2000" spc="42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 обучающихся,</a:t>
            </a:r>
            <a:r>
              <a:rPr sz="2000" b="1" i="1" spc="-3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освоивших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522976" y="3109954"/>
            <a:ext cx="3894984" cy="1236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IVPJEM+Wingdings"/>
                <a:cs typeface="IVPJEM+Wingdings"/>
              </a:rPr>
              <a:t></a:t>
            </a:r>
            <a:r>
              <a:rPr sz="2000" spc="417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Для</a:t>
            </a:r>
            <a:r>
              <a:rPr sz="20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лиц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 ограниченными</a:t>
            </a:r>
          </a:p>
          <a:p>
            <a:pPr marL="34290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возможностями</a:t>
            </a:r>
            <a:r>
              <a:rPr sz="2000" b="1" i="1" spc="-3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здоровья</a:t>
            </a:r>
          </a:p>
          <a:p>
            <a:pPr marL="34290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(ОВЗ),</a:t>
            </a:r>
            <a:r>
              <a:rPr sz="2000" b="1" i="1" spc="-3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детей</a:t>
            </a:r>
            <a:r>
              <a:rPr sz="2000" b="1" i="1" dirty="0">
                <a:solidFill>
                  <a:srgbClr val="002060"/>
                </a:solidFill>
                <a:latin typeface="DVICIU+Arial Bold Italic"/>
                <a:cs typeface="DVICIU+Arial Bold Italic"/>
              </a:rPr>
              <a:t>-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инвалидов</a:t>
            </a:r>
            <a:r>
              <a:rPr sz="2000" b="1" i="1" spc="-17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</a:t>
            </a:r>
          </a:p>
          <a:p>
            <a:pPr marL="34290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инвалидов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69822" y="3298930"/>
            <a:ext cx="4089131" cy="1236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образовательные программы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среднего</a:t>
            </a: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spc="-18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общего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образования</a:t>
            </a:r>
          </a:p>
          <a:p>
            <a:pPr marL="0" marR="0">
              <a:lnSpc>
                <a:spcPts val="2238"/>
              </a:lnSpc>
              <a:spcBef>
                <a:spcPts val="161"/>
              </a:spcBef>
              <a:spcAft>
                <a:spcPts val="0"/>
              </a:spcAft>
            </a:pP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 допущенных</a:t>
            </a:r>
            <a:r>
              <a:rPr sz="20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в текущем</a:t>
            </a:r>
          </a:p>
          <a:p>
            <a:pPr marL="0" marR="0">
              <a:lnSpc>
                <a:spcPts val="2241"/>
              </a:lnSpc>
              <a:spcBef>
                <a:spcPts val="158"/>
              </a:spcBef>
              <a:spcAft>
                <a:spcPts val="0"/>
              </a:spcAft>
            </a:pPr>
            <a:r>
              <a:rPr sz="2000" b="1" i="1" spc="-1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году</a:t>
            </a:r>
            <a:r>
              <a:rPr sz="20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к ГИА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81404" y="4661206"/>
            <a:ext cx="4370503" cy="517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C00000"/>
                </a:solidFill>
                <a:latin typeface="ISQKKM+Trebuchet MS Bold Italic"/>
                <a:cs typeface="ISQKKM+Trebuchet MS Bold Italic"/>
              </a:rPr>
              <a:t>100-</a:t>
            </a:r>
            <a:r>
              <a:rPr sz="1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процентное</a:t>
            </a:r>
            <a:r>
              <a:rPr sz="1600" b="1" i="1" spc="47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применение</a:t>
            </a:r>
            <a:r>
              <a:rPr sz="1600" b="1" i="1" spc="40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печати</a:t>
            </a:r>
            <a:r>
              <a:rPr sz="1600" b="1" i="1" spc="33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КИМ</a:t>
            </a:r>
          </a:p>
          <a:p>
            <a:pPr marL="0" marR="0">
              <a:lnSpc>
                <a:spcPts val="1853"/>
              </a:lnSpc>
              <a:spcBef>
                <a:spcPts val="16"/>
              </a:spcBef>
              <a:spcAft>
                <a:spcPts val="0"/>
              </a:spcAft>
            </a:pP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 аудиториях</a:t>
            </a:r>
            <a:r>
              <a:rPr sz="1600" b="1" i="1" spc="22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ППЭ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093587" y="5215999"/>
            <a:ext cx="3281291" cy="11264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0811" marR="0">
              <a:lnSpc>
                <a:spcPts val="209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(продолжительность</a:t>
            </a:r>
          </a:p>
          <a:p>
            <a:pPr marL="385572" marR="0">
              <a:lnSpc>
                <a:spcPts val="2090"/>
              </a:lnSpc>
              <a:spcBef>
                <a:spcPts val="19"/>
              </a:spcBef>
              <a:spcAft>
                <a:spcPts val="0"/>
              </a:spcAft>
            </a:pP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итогового</a:t>
            </a:r>
            <a:r>
              <a:rPr sz="1800" b="1" spc="30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сочинения</a:t>
            </a:r>
          </a:p>
          <a:p>
            <a:pPr marL="208788" marR="0">
              <a:lnSpc>
                <a:spcPts val="2090"/>
              </a:lnSpc>
              <a:spcBef>
                <a:spcPts val="69"/>
              </a:spcBef>
              <a:spcAft>
                <a:spcPts val="0"/>
              </a:spcAft>
            </a:pP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(изложения),</a:t>
            </a:r>
            <a:r>
              <a:rPr sz="1800" b="1" spc="20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экзаменов</a:t>
            </a:r>
          </a:p>
          <a:p>
            <a:pPr marL="0" marR="0">
              <a:lnSpc>
                <a:spcPts val="2090"/>
              </a:lnSpc>
              <a:spcBef>
                <a:spcPts val="69"/>
              </a:spcBef>
              <a:spcAft>
                <a:spcPts val="0"/>
              </a:spcAft>
            </a:pP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увеличивается</a:t>
            </a:r>
            <a:r>
              <a:rPr sz="1800" b="1" spc="-19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на 1,5</a:t>
            </a:r>
            <a:r>
              <a:rPr sz="1800" b="1" spc="-15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18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часа).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217371" y="5313478"/>
            <a:ext cx="3246896" cy="761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C00000"/>
                </a:solidFill>
                <a:latin typeface="ISQKKM+Trebuchet MS Bold Italic"/>
                <a:cs typeface="ISQKKM+Trebuchet MS Bold Italic"/>
              </a:rPr>
              <a:t>100-</a:t>
            </a:r>
            <a:r>
              <a:rPr sz="1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процентное</a:t>
            </a:r>
            <a:r>
              <a:rPr sz="1600" b="1" i="1" spc="47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сканирование</a:t>
            </a:r>
          </a:p>
          <a:p>
            <a:pPr marL="0" marR="0">
              <a:lnSpc>
                <a:spcPts val="1853"/>
              </a:lnSpc>
              <a:spcBef>
                <a:spcPts val="16"/>
              </a:spcBef>
              <a:spcAft>
                <a:spcPts val="0"/>
              </a:spcAft>
            </a:pP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экзаменационных</a:t>
            </a:r>
            <a:r>
              <a:rPr sz="1600" b="1" i="1" spc="4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материалов</a:t>
            </a:r>
          </a:p>
          <a:p>
            <a:pPr marL="0" marR="0">
              <a:lnSpc>
                <a:spcPts val="1853"/>
              </a:lnSpc>
              <a:spcBef>
                <a:spcPts val="16"/>
              </a:spcBef>
              <a:spcAft>
                <a:spcPts val="0"/>
              </a:spcAft>
            </a:pP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участников</a:t>
            </a:r>
            <a:r>
              <a:rPr sz="1600" b="1" i="1" spc="37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ЕГЭ в ППЭ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06093" y="6185486"/>
            <a:ext cx="3889422" cy="273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C00000"/>
                </a:solidFill>
                <a:latin typeface="ISQKKM+Trebuchet MS Bold Italic"/>
                <a:cs typeface="ISQKKM+Trebuchet MS Bold Italic"/>
              </a:rPr>
              <a:t>100-</a:t>
            </a:r>
            <a:r>
              <a:rPr sz="1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процентное</a:t>
            </a:r>
            <a:r>
              <a:rPr sz="1600" b="1" i="1" spc="47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обеспечение</a:t>
            </a:r>
            <a:r>
              <a:rPr sz="1600" b="1" i="1" spc="65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онлайн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206093" y="6429326"/>
            <a:ext cx="1949888" cy="273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5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003399"/>
                </a:solidFill>
                <a:latin typeface="MSOBJC+Trebuchet MS Bold Italic"/>
                <a:cs typeface="MSOBJC+Trebuchet MS Bold Italic"/>
              </a:rPr>
              <a:t>видеотрансляции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042539" y="381219"/>
            <a:ext cx="5142357" cy="568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180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Сроки проведения ЕГЭ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11754" y="1451927"/>
            <a:ext cx="6094423" cy="9806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Министерство</a:t>
            </a: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образования</a:t>
            </a:r>
          </a:p>
          <a:p>
            <a:pPr marL="1109472" marR="0">
              <a:lnSpc>
                <a:spcPts val="3579"/>
              </a:lnSpc>
              <a:spcBef>
                <a:spcPts val="212"/>
              </a:spcBef>
              <a:spcAft>
                <a:spcPts val="0"/>
              </a:spcAft>
            </a:pP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</a:t>
            </a:r>
            <a:r>
              <a:rPr sz="3200" b="1" i="1" spc="-1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spc="-1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науки</a:t>
            </a:r>
            <a:r>
              <a:rPr sz="3200" b="1" i="1" spc="16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Российской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439414" y="2427542"/>
            <a:ext cx="5728134" cy="1468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5279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Федерации</a:t>
            </a:r>
            <a:r>
              <a:rPr sz="3200" b="1" i="1" spc="-34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определяет</a:t>
            </a:r>
          </a:p>
          <a:p>
            <a:pPr marL="0" marR="0">
              <a:lnSpc>
                <a:spcPts val="3582"/>
              </a:lnSpc>
              <a:spcBef>
                <a:spcPts val="208"/>
              </a:spcBef>
              <a:spcAft>
                <a:spcPts val="0"/>
              </a:spcAft>
            </a:pPr>
            <a:r>
              <a:rPr sz="3200" b="1" i="1" u="sng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сроки</a:t>
            </a:r>
            <a:r>
              <a:rPr sz="3200" b="1" i="1" spc="-22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и</a:t>
            </a:r>
            <a:r>
              <a:rPr sz="3200" b="1" i="1" spc="-10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u="sng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единое</a:t>
            </a:r>
            <a:r>
              <a:rPr sz="3200" b="1" i="1" u="sng" spc="-23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 </a:t>
            </a:r>
            <a:r>
              <a:rPr sz="3200" b="1" i="1" u="sng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расписание</a:t>
            </a:r>
          </a:p>
          <a:p>
            <a:pPr marL="1114044" marR="0">
              <a:lnSpc>
                <a:spcPts val="3579"/>
              </a:lnSpc>
              <a:spcBef>
                <a:spcPts val="257"/>
              </a:spcBef>
              <a:spcAft>
                <a:spcPts val="0"/>
              </a:spcAft>
            </a:pPr>
            <a:r>
              <a:rPr sz="3200" b="1" i="1" dirty="0">
                <a:solidFill>
                  <a:srgbClr val="002060"/>
                </a:solidFill>
                <a:latin typeface="PSRNKI+Arial Bold Italic"/>
                <a:cs typeface="PSRNKI+Arial Bold Italic"/>
              </a:rPr>
              <a:t>проведения ЕГЭ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648698" y="3776905"/>
            <a:ext cx="2518478" cy="19440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Изменились</a:t>
            </a:r>
            <a:r>
              <a:rPr sz="1800" spc="10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сроки,</a:t>
            </a:r>
            <a:r>
              <a:rPr sz="1800" spc="-19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которые</a:t>
            </a:r>
            <a:r>
              <a:rPr sz="1800" spc="-12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выпускники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прошлых</a:t>
            </a:r>
            <a:r>
              <a:rPr sz="1800" spc="11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лет</a:t>
            </a:r>
            <a:r>
              <a:rPr sz="1800" spc="17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могут</a:t>
            </a:r>
          </a:p>
          <a:p>
            <a:pPr marL="0" marR="0">
              <a:lnSpc>
                <a:spcPts val="2045"/>
              </a:lnSpc>
              <a:spcBef>
                <a:spcPts val="11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участвовать в ЕГЭ: со</a:t>
            </a:r>
          </a:p>
          <a:p>
            <a:pPr marL="0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следующего</a:t>
            </a:r>
            <a:r>
              <a:rPr sz="1800" spc="10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года</a:t>
            </a:r>
          </a:p>
          <a:p>
            <a:pPr marL="0" marR="0">
              <a:lnSpc>
                <a:spcPts val="2045"/>
              </a:lnSpc>
              <a:spcBef>
                <a:spcPts val="11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сдавать</a:t>
            </a:r>
            <a:r>
              <a:rPr sz="1800" spc="12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экзамены они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смогут только</a:t>
            </a:r>
            <a:r>
              <a:rPr sz="1800" spc="10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954145" y="4310549"/>
            <a:ext cx="3480818" cy="1110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24737" marR="0">
              <a:lnSpc>
                <a:spcPts val="2013"/>
              </a:lnSpc>
              <a:spcBef>
                <a:spcPts val="0"/>
              </a:spcBef>
              <a:spcAft>
                <a:spcPts val="0"/>
              </a:spcAft>
            </a:pPr>
            <a:r>
              <a:rPr sz="1800" b="1" u="sng" dirty="0">
                <a:solidFill>
                  <a:srgbClr val="003366"/>
                </a:solidFill>
                <a:latin typeface="FPGRCL+Arial Bold"/>
                <a:cs typeface="FPGRCL+Arial Bold"/>
              </a:rPr>
              <a:t>3 периода </a:t>
            </a:r>
            <a:r>
              <a:rPr sz="1800" b="1" u="sng" spc="-14" dirty="0">
                <a:solidFill>
                  <a:srgbClr val="003366"/>
                </a:solidFill>
                <a:latin typeface="FPGRCL+Arial Bold"/>
                <a:cs typeface="FPGRCL+Arial Bold"/>
              </a:rPr>
              <a:t>ГИА</a:t>
            </a:r>
            <a:r>
              <a:rPr sz="1800" b="1" dirty="0">
                <a:solidFill>
                  <a:srgbClr val="003366"/>
                </a:solidFill>
                <a:latin typeface="LKPOLU+Arial Bold"/>
                <a:cs typeface="LKPOLU+Arial Bold"/>
              </a:rPr>
              <a:t>:</a:t>
            </a:r>
          </a:p>
          <a:p>
            <a:pPr marL="0" marR="0">
              <a:lnSpc>
                <a:spcPts val="2010"/>
              </a:lnSpc>
              <a:spcBef>
                <a:spcPts val="186"/>
              </a:spcBef>
              <a:spcAft>
                <a:spcPts val="0"/>
              </a:spcAft>
            </a:pPr>
            <a:r>
              <a:rPr sz="1800" dirty="0">
                <a:solidFill>
                  <a:srgbClr val="003366"/>
                </a:solidFill>
                <a:latin typeface="PQVCHW+Arial"/>
                <a:cs typeface="PQVCHW+Arial"/>
              </a:rPr>
              <a:t>-</a:t>
            </a:r>
            <a:r>
              <a:rPr sz="1800" b="1" dirty="0">
                <a:solidFill>
                  <a:srgbClr val="003366"/>
                </a:solidFill>
                <a:latin typeface="FPGRCL+Arial Bold"/>
                <a:cs typeface="FPGRCL+Arial Bold"/>
              </a:rPr>
              <a:t>досрочный (апрель)</a:t>
            </a:r>
          </a:p>
          <a:p>
            <a:pPr marL="0" marR="0">
              <a:lnSpc>
                <a:spcPts val="2010"/>
              </a:lnSpc>
              <a:spcBef>
                <a:spcPts val="125"/>
              </a:spcBef>
              <a:spcAft>
                <a:spcPts val="0"/>
              </a:spcAft>
            </a:pPr>
            <a:r>
              <a:rPr sz="1800" dirty="0">
                <a:solidFill>
                  <a:srgbClr val="003366"/>
                </a:solidFill>
                <a:latin typeface="PQVCHW+Arial"/>
                <a:cs typeface="PQVCHW+Arial"/>
              </a:rPr>
              <a:t>-</a:t>
            </a:r>
            <a:r>
              <a:rPr sz="1800" b="1" dirty="0">
                <a:solidFill>
                  <a:srgbClr val="003366"/>
                </a:solidFill>
                <a:latin typeface="FPGRCL+Arial Bold"/>
                <a:cs typeface="FPGRCL+Arial Bold"/>
              </a:rPr>
              <a:t>основной (май</a:t>
            </a:r>
            <a:r>
              <a:rPr sz="1800" b="1" spc="16" dirty="0">
                <a:solidFill>
                  <a:srgbClr val="003366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3366"/>
                </a:solidFill>
                <a:latin typeface="LKPOLU+Arial Bold"/>
                <a:cs typeface="LKPOLU+Arial Bold"/>
              </a:rPr>
              <a:t>- </a:t>
            </a:r>
            <a:r>
              <a:rPr sz="1800" b="1" dirty="0">
                <a:solidFill>
                  <a:srgbClr val="003366"/>
                </a:solidFill>
                <a:latin typeface="FPGRCL+Arial Bold"/>
                <a:cs typeface="FPGRCL+Arial Bold"/>
              </a:rPr>
              <a:t>июнь)</a:t>
            </a:r>
          </a:p>
          <a:p>
            <a:pPr marL="0" marR="0">
              <a:lnSpc>
                <a:spcPts val="2010"/>
              </a:lnSpc>
              <a:spcBef>
                <a:spcPts val="137"/>
              </a:spcBef>
              <a:spcAft>
                <a:spcPts val="0"/>
              </a:spcAft>
            </a:pPr>
            <a:r>
              <a:rPr sz="1800" dirty="0">
                <a:solidFill>
                  <a:srgbClr val="003366"/>
                </a:solidFill>
                <a:latin typeface="PQVCHW+Arial"/>
                <a:cs typeface="PQVCHW+Arial"/>
              </a:rPr>
              <a:t>-</a:t>
            </a:r>
            <a:r>
              <a:rPr sz="1800" b="1" dirty="0">
                <a:solidFill>
                  <a:srgbClr val="003366"/>
                </a:solidFill>
                <a:latin typeface="FPGRCL+Arial Bold"/>
                <a:cs typeface="FPGRCL+Arial Bold"/>
              </a:rPr>
              <a:t>дополнительный</a:t>
            </a:r>
            <a:r>
              <a:rPr sz="1800" b="1" spc="43" dirty="0">
                <a:solidFill>
                  <a:srgbClr val="003366"/>
                </a:solidFill>
                <a:latin typeface="FPGRCL+Arial Bold"/>
                <a:cs typeface="FPGRCL+Arial Bold"/>
              </a:rPr>
              <a:t> </a:t>
            </a:r>
            <a:r>
              <a:rPr sz="1800" b="1" dirty="0">
                <a:solidFill>
                  <a:srgbClr val="003366"/>
                </a:solidFill>
                <a:latin typeface="FPGRCL+Arial Bold"/>
                <a:cs typeface="FPGRCL+Arial Bold"/>
              </a:rPr>
              <a:t>(сентябрь)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648698" y="5697399"/>
            <a:ext cx="2190317" cy="846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резервные</a:t>
            </a:r>
            <a:r>
              <a:rPr sz="1800" spc="-10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сроки</a:t>
            </a:r>
          </a:p>
          <a:p>
            <a:pPr marL="0" marR="0">
              <a:lnSpc>
                <a:spcPts val="2047"/>
              </a:lnSpc>
              <a:spcBef>
                <a:spcPts val="162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основного</a:t>
            </a:r>
            <a:r>
              <a:rPr sz="1800" spc="17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периода</a:t>
            </a:r>
          </a:p>
          <a:p>
            <a:pPr marL="0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проведения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648698" y="6520664"/>
            <a:ext cx="1330497" cy="29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экзаменов.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98394" y="301314"/>
            <a:ext cx="4216151" cy="5105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ПОДАЧА</a:t>
            </a:r>
            <a:r>
              <a:rPr sz="3200" b="1" i="1" spc="-18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ЗАЯВЛЕНИЯ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836543" y="1467613"/>
            <a:ext cx="3448815" cy="548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021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До 1 февраля!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26743" y="2238658"/>
            <a:ext cx="8094304" cy="8620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Выпускник</a:t>
            </a:r>
            <a:r>
              <a:rPr sz="2800" b="1" i="1" spc="39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u="sng" spc="-1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своей</a:t>
            </a:r>
            <a:r>
              <a:rPr sz="2800" b="1" i="1" u="sng" spc="45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u="sng" spc="-11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школе</a:t>
            </a: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767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должен написать</a:t>
            </a:r>
          </a:p>
          <a:p>
            <a:pPr marL="0" marR="0">
              <a:lnSpc>
                <a:spcPts val="3128"/>
              </a:lnSpc>
              <a:spcBef>
                <a:spcPts val="282"/>
              </a:spcBef>
              <a:spcAft>
                <a:spcPts val="0"/>
              </a:spcAft>
            </a:pPr>
            <a:r>
              <a:rPr sz="2800" b="1" i="1" u="sng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заявление,</a:t>
            </a:r>
            <a:r>
              <a:rPr sz="2800" b="1" i="1" spc="12" dirty="0">
                <a:solidFill>
                  <a:srgbClr val="C00000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 </a:t>
            </a:r>
            <a:r>
              <a:rPr sz="2800" b="1" i="1" spc="-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котором</a:t>
            </a:r>
            <a:r>
              <a:rPr sz="2800" b="1" i="1" spc="4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указывается: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40231" y="3305839"/>
            <a:ext cx="5442434" cy="4352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- </a:t>
            </a:r>
            <a:r>
              <a:rPr sz="2800" b="1" i="1" u="sng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выбор учебных предметов</a:t>
            </a:r>
            <a:r>
              <a:rPr sz="28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40231" y="3945919"/>
            <a:ext cx="8137857" cy="862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- </a:t>
            </a:r>
            <a:r>
              <a:rPr sz="2800" b="1" i="1" u="sng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уровень</a:t>
            </a:r>
            <a:r>
              <a:rPr sz="2800" b="1" i="1" spc="28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ЕГЭ </a:t>
            </a:r>
            <a:r>
              <a:rPr sz="2800" b="1" i="1" spc="-12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по</a:t>
            </a:r>
            <a:r>
              <a:rPr sz="2800" b="1" i="1" spc="1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математике</a:t>
            </a:r>
            <a:r>
              <a:rPr sz="2800" b="1" i="1" spc="69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(базовый или</a:t>
            </a:r>
          </a:p>
          <a:p>
            <a:pPr marL="0" marR="0">
              <a:lnSpc>
                <a:spcPts val="3123"/>
              </a:lnSpc>
              <a:spcBef>
                <a:spcPts val="287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профильный),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160508" y="4308781"/>
            <a:ext cx="1958764" cy="572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Устанавливается</a:t>
            </a:r>
          </a:p>
          <a:p>
            <a:pPr marL="201168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возможность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148316" y="4857675"/>
            <a:ext cx="1984595" cy="572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организации для</a:t>
            </a:r>
          </a:p>
          <a:p>
            <a:pPr marL="306323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участников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40231" y="5012974"/>
            <a:ext cx="8688927" cy="435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3399"/>
                </a:solidFill>
                <a:latin typeface="DVICIU+Arial Bold Italic"/>
                <a:cs typeface="DVICIU+Arial Bold Italic"/>
              </a:rPr>
              <a:t>- </a:t>
            </a:r>
            <a:r>
              <a:rPr sz="2800" b="1" i="1" u="sng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форма</a:t>
            </a:r>
            <a:r>
              <a:rPr sz="2800" b="1" i="1" spc="37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spc="-30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итоговой</a:t>
            </a:r>
            <a:r>
              <a:rPr sz="2800" b="1" i="1" spc="6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аттестации</a:t>
            </a:r>
            <a:r>
              <a:rPr sz="2800" b="1" i="1" spc="26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(ЕГЭ</a:t>
            </a:r>
            <a:r>
              <a:rPr sz="2800" b="1" i="1" spc="-14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 </a:t>
            </a:r>
            <a:r>
              <a:rPr sz="2800" b="1" i="1" dirty="0">
                <a:solidFill>
                  <a:srgbClr val="003399"/>
                </a:solidFill>
                <a:latin typeface="PSRNKI+Arial Bold Italic"/>
                <a:cs typeface="PSRNKI+Arial Bold Italic"/>
              </a:rPr>
              <a:t>или ГВЭ).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058400" y="5406315"/>
            <a:ext cx="2163739" cy="1395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004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экзаменов подачи</a:t>
            </a:r>
          </a:p>
          <a:p>
            <a:pPr marL="289559" marR="0">
              <a:lnSpc>
                <a:spcPts val="2047"/>
              </a:lnSpc>
              <a:spcBef>
                <a:spcPts val="162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заявлений об</a:t>
            </a:r>
          </a:p>
          <a:p>
            <a:pPr marL="0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участии</a:t>
            </a:r>
            <a:r>
              <a:rPr sz="1800" spc="-13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 ГИА</a:t>
            </a:r>
            <a:r>
              <a:rPr sz="1800" dirty="0">
                <a:solidFill>
                  <a:srgbClr val="000000"/>
                </a:solidFill>
                <a:latin typeface="QFVSMC+Georgia"/>
                <a:cs typeface="QFVSMC+Georgia"/>
              </a:rPr>
              <a:t>-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11</a:t>
            </a:r>
            <a:r>
              <a:rPr sz="1800" spc="19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</a:t>
            </a:r>
          </a:p>
          <a:p>
            <a:pPr marL="167640" marR="0">
              <a:lnSpc>
                <a:spcPts val="2045"/>
              </a:lnSpc>
              <a:spcBef>
                <a:spcPts val="11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дистанционной</a:t>
            </a:r>
          </a:p>
          <a:p>
            <a:pPr marL="62484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форме.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23009" y="171892"/>
            <a:ext cx="6994568" cy="392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Согласие на</a:t>
            </a:r>
            <a:r>
              <a:rPr sz="2400" b="1" spc="13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обработку</a:t>
            </a:r>
            <a:r>
              <a:rPr sz="2400" b="1" spc="-2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персональных</a:t>
            </a:r>
            <a:r>
              <a:rPr sz="2400" b="1" spc="-19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данных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73606" y="1034835"/>
            <a:ext cx="6405995" cy="1553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636" marR="0">
              <a:lnSpc>
                <a:spcPts val="2326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Для обучающихся,</a:t>
            </a:r>
            <a:r>
              <a:rPr sz="2000" spc="-10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C00000"/>
                </a:solidFill>
                <a:latin typeface="DMRQNH+Trebuchet MS"/>
                <a:cs typeface="DMRQNH+Trebuchet MS"/>
              </a:rPr>
              <a:t>отказавшихся</a:t>
            </a:r>
            <a:r>
              <a:rPr sz="2000" spc="-38" dirty="0">
                <a:solidFill>
                  <a:srgbClr val="C0000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C00000"/>
                </a:solidFill>
                <a:latin typeface="DMRQNH+Trebuchet MS"/>
                <a:cs typeface="DMRQNH+Trebuchet MS"/>
              </a:rPr>
              <a:t>дать согласие на</a:t>
            </a:r>
          </a:p>
          <a:p>
            <a:pPr marL="696848" marR="0">
              <a:lnSpc>
                <a:spcPts val="2326"/>
              </a:lnSpc>
              <a:spcBef>
                <a:spcPts val="73"/>
              </a:spcBef>
              <a:spcAft>
                <a:spcPts val="0"/>
              </a:spcAft>
            </a:pPr>
            <a:r>
              <a:rPr sz="2000" dirty="0">
                <a:solidFill>
                  <a:srgbClr val="C00000"/>
                </a:solidFill>
                <a:latin typeface="DMRQNH+Trebuchet MS"/>
                <a:cs typeface="DMRQNH+Trebuchet MS"/>
              </a:rPr>
              <a:t>обработку</a:t>
            </a:r>
            <a:r>
              <a:rPr sz="2000" spc="-31" dirty="0">
                <a:solidFill>
                  <a:srgbClr val="C0000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C00000"/>
                </a:solidFill>
                <a:latin typeface="DMRQNH+Trebuchet MS"/>
                <a:cs typeface="DMRQNH+Trebuchet MS"/>
              </a:rPr>
              <a:t>персональных</a:t>
            </a:r>
            <a:r>
              <a:rPr sz="2000" spc="-18" dirty="0">
                <a:solidFill>
                  <a:srgbClr val="C0000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C00000"/>
                </a:solidFill>
                <a:latin typeface="DMRQNH+Trebuchet MS"/>
                <a:cs typeface="DMRQNH+Trebuchet MS"/>
              </a:rPr>
              <a:t>данных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,</a:t>
            </a:r>
            <a:r>
              <a:rPr sz="2000" spc="-16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ГИА по</a:t>
            </a:r>
          </a:p>
          <a:p>
            <a:pPr marL="278892" marR="0">
              <a:lnSpc>
                <a:spcPts val="2326"/>
              </a:lnSpc>
              <a:spcBef>
                <a:spcPts val="73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образовательным</a:t>
            </a:r>
            <a:r>
              <a:rPr sz="2000" spc="-13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программам</a:t>
            </a:r>
            <a:r>
              <a:rPr sz="2000" spc="-41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среднего общего</a:t>
            </a:r>
          </a:p>
          <a:p>
            <a:pPr marL="0" marR="0">
              <a:lnSpc>
                <a:spcPts val="2329"/>
              </a:lnSpc>
              <a:spcBef>
                <a:spcPts val="70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образования</a:t>
            </a:r>
            <a:r>
              <a:rPr sz="2000" spc="-34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может быть организована</a:t>
            </a:r>
            <a:r>
              <a:rPr sz="2000" spc="-38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без внесения</a:t>
            </a:r>
          </a:p>
          <a:p>
            <a:pPr marL="1298829" marR="0">
              <a:lnSpc>
                <a:spcPts val="2326"/>
              </a:lnSpc>
              <a:spcBef>
                <a:spcPts val="74"/>
              </a:spcBef>
              <a:spcAft>
                <a:spcPts val="0"/>
              </a:spcAft>
            </a:pP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их</a:t>
            </a:r>
            <a:r>
              <a:rPr sz="2000" spc="-10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персональных</a:t>
            </a:r>
            <a:r>
              <a:rPr sz="2000" spc="-18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данных</a:t>
            </a:r>
            <a:r>
              <a:rPr sz="2000" spc="-19" dirty="0">
                <a:solidFill>
                  <a:srgbClr val="002060"/>
                </a:solidFill>
                <a:latin typeface="DMRQNH+Trebuchet MS"/>
                <a:cs typeface="DMRQNH+Trebuchet MS"/>
              </a:rPr>
              <a:t> </a:t>
            </a:r>
            <a:r>
              <a:rPr sz="2000" dirty="0">
                <a:solidFill>
                  <a:srgbClr val="002060"/>
                </a:solidFill>
                <a:latin typeface="DMRQNH+Trebuchet MS"/>
                <a:cs typeface="DMRQNH+Trebuchet MS"/>
              </a:rPr>
              <a:t>в ИС.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52016" y="3845367"/>
            <a:ext cx="6736465" cy="25872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8516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Результаты такого обучающегося</a:t>
            </a:r>
            <a:r>
              <a:rPr sz="2400" b="1" spc="16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будут</a:t>
            </a:r>
          </a:p>
          <a:p>
            <a:pPr marL="0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отсутствовать в ФИС и РИС,</a:t>
            </a:r>
            <a:r>
              <a:rPr sz="2400" b="1" spc="17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что</a:t>
            </a:r>
            <a:r>
              <a:rPr sz="2400" b="1" spc="16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повлечет за</a:t>
            </a:r>
          </a:p>
          <a:p>
            <a:pPr marL="592835" marR="0">
              <a:lnSpc>
                <a:spcPts val="2786"/>
              </a:lnSpc>
              <a:spcBef>
                <a:spcPts val="43"/>
              </a:spcBef>
              <a:spcAft>
                <a:spcPts val="0"/>
              </a:spcAft>
            </a:pP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собой</a:t>
            </a:r>
            <a:r>
              <a:rPr sz="2400" b="1" u="sng" spc="-15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ограничение его прав в части</a:t>
            </a:r>
          </a:p>
          <a:p>
            <a:pPr marL="1156716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поступления</a:t>
            </a:r>
            <a:r>
              <a:rPr sz="2400" b="1" u="sng" spc="-14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на</a:t>
            </a:r>
            <a:r>
              <a:rPr sz="2400" b="1" u="sng" spc="11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обучение по</a:t>
            </a:r>
          </a:p>
          <a:p>
            <a:pPr marL="321563" marR="0">
              <a:lnSpc>
                <a:spcPts val="2786"/>
              </a:lnSpc>
              <a:spcBef>
                <a:spcPts val="92"/>
              </a:spcBef>
              <a:spcAft>
                <a:spcPts val="0"/>
              </a:spcAft>
            </a:pP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образовательным</a:t>
            </a:r>
            <a:r>
              <a:rPr sz="2400" b="1" u="sng" spc="-14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программам</a:t>
            </a:r>
            <a:r>
              <a:rPr sz="2400" b="1" u="sng" spc="-13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высшего</a:t>
            </a:r>
          </a:p>
          <a:p>
            <a:pPr marL="94488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образования – программам бакалавриата и</a:t>
            </a:r>
          </a:p>
          <a:p>
            <a:pPr marL="1444751" marR="0">
              <a:lnSpc>
                <a:spcPts val="2786"/>
              </a:lnSpc>
              <a:spcBef>
                <a:spcPts val="93"/>
              </a:spcBef>
              <a:spcAft>
                <a:spcPts val="0"/>
              </a:spcAft>
            </a:pP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программ</a:t>
            </a:r>
            <a:r>
              <a:rPr sz="2400" b="1" u="sng" spc="-16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u="sng" dirty="0">
                <a:solidFill>
                  <a:srgbClr val="FF0000"/>
                </a:solidFill>
                <a:latin typeface="EWAIME+Trebuchet MS Bold"/>
                <a:cs typeface="EWAIME+Trebuchet MS Bold"/>
              </a:rPr>
              <a:t>специалитета</a:t>
            </a:r>
            <a:r>
              <a:rPr sz="2400" b="1" u="sng" dirty="0">
                <a:solidFill>
                  <a:srgbClr val="FF0000"/>
                </a:solidFill>
                <a:latin typeface="ASCSNG+Trebuchet MS Bold"/>
                <a:cs typeface="ASCSNG+Trebuchet MS Bold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420745" y="416852"/>
            <a:ext cx="4014086" cy="510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23"/>
              </a:lnSpc>
              <a:spcBef>
                <a:spcPts val="0"/>
              </a:spcBef>
              <a:spcAft>
                <a:spcPts val="0"/>
              </a:spcAft>
            </a:pP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ВЫБОР</a:t>
            </a:r>
            <a:r>
              <a:rPr sz="3200" b="1" i="1" spc="-25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 </a:t>
            </a:r>
            <a:r>
              <a:rPr sz="3200" b="1" i="1" dirty="0">
                <a:solidFill>
                  <a:srgbClr val="C00000"/>
                </a:solidFill>
                <a:latin typeface="MSOBJC+Trebuchet MS Bold Italic"/>
                <a:cs typeface="MSOBJC+Trebuchet MS Bold Italic"/>
              </a:rPr>
              <a:t>ПРЕДМЕТОВ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53312" y="1913919"/>
            <a:ext cx="6898482" cy="3923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C00000"/>
                </a:solidFill>
                <a:latin typeface="DMRQNH+Trebuchet MS"/>
                <a:cs typeface="DMRQNH+Trebuchet MS"/>
              </a:rPr>
              <a:t>•</a:t>
            </a:r>
            <a:r>
              <a:rPr sz="2400" spc="-182" dirty="0">
                <a:solidFill>
                  <a:srgbClr val="C00000"/>
                </a:solidFill>
                <a:latin typeface="DMRQNH+Trebuchet MS"/>
                <a:cs typeface="DMRQNH+Trebuchet MS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Математика и русский язык – обязательные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81912" y="2243643"/>
            <a:ext cx="3016024" cy="3920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учебные предметы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55725" y="3430839"/>
            <a:ext cx="6615775" cy="1050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3366"/>
                </a:solidFill>
                <a:latin typeface="DMRQNH+Trebuchet MS"/>
                <a:cs typeface="DMRQNH+Trebuchet MS"/>
              </a:rPr>
              <a:t>•</a:t>
            </a:r>
            <a:r>
              <a:rPr sz="2400" spc="-182" dirty="0">
                <a:solidFill>
                  <a:srgbClr val="003366"/>
                </a:solidFill>
                <a:latin typeface="DMRQNH+Trebuchet MS"/>
                <a:cs typeface="DMRQNH+Trebuchet MS"/>
              </a:rPr>
              <a:t>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Экзамены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по другим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учебным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предметам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обучающиеся</a:t>
            </a:r>
            <a:r>
              <a:rPr sz="2400" b="1" spc="2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сдают добровольно,</a:t>
            </a:r>
            <a:r>
              <a:rPr sz="2400" b="1" spc="715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по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своему выбору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154412" y="3537866"/>
            <a:ext cx="1999453" cy="11214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6428" marR="0">
              <a:lnSpc>
                <a:spcPts val="204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Приказом</a:t>
            </a:r>
          </a:p>
          <a:p>
            <a:pPr marL="115823" marR="0">
              <a:lnSpc>
                <a:spcPts val="2045"/>
              </a:lnSpc>
              <a:spcBef>
                <a:spcPts val="167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предусмотрена</a:t>
            </a:r>
          </a:p>
          <a:p>
            <a:pPr marL="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возможность</a:t>
            </a:r>
            <a:r>
              <a:rPr sz="1800" spc="18" dirty="0">
                <a:solidFill>
                  <a:srgbClr val="000000"/>
                </a:solidFill>
                <a:latin typeface="LKLTTV+Georgia"/>
                <a:cs typeface="LKLTTV+Georgia"/>
              </a:rPr>
              <a:t> </a:t>
            </a: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для</a:t>
            </a:r>
          </a:p>
          <a:p>
            <a:pPr marL="313944" marR="0">
              <a:lnSpc>
                <a:spcPts val="2045"/>
              </a:lnSpc>
              <a:spcBef>
                <a:spcPts val="11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участников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518648" y="4635806"/>
            <a:ext cx="1268897" cy="5724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экзаменов</a:t>
            </a:r>
          </a:p>
          <a:p>
            <a:pPr marL="47244" marR="0">
              <a:lnSpc>
                <a:spcPts val="2045"/>
              </a:lnSpc>
              <a:spcBef>
                <a:spcPts val="166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изменить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119360" y="5184700"/>
            <a:ext cx="2067472" cy="1120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выбранный ранее</a:t>
            </a:r>
          </a:p>
          <a:p>
            <a:pPr marL="12954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уровень ЕГЭ по</a:t>
            </a:r>
          </a:p>
          <a:p>
            <a:pPr marL="246888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математике с</a:t>
            </a:r>
          </a:p>
          <a:p>
            <a:pPr marL="333756" marR="0">
              <a:lnSpc>
                <a:spcPts val="2047"/>
              </a:lnSpc>
              <a:spcBef>
                <a:spcPts val="112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базового на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54582" y="5267259"/>
            <a:ext cx="7511103" cy="10504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86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3366"/>
                </a:solidFill>
                <a:latin typeface="DMRQNH+Trebuchet MS"/>
                <a:cs typeface="DMRQNH+Trebuchet MS"/>
              </a:rPr>
              <a:t>•</a:t>
            </a:r>
            <a:r>
              <a:rPr sz="2400" spc="274" dirty="0">
                <a:solidFill>
                  <a:srgbClr val="003366"/>
                </a:solidFill>
                <a:latin typeface="DMRQNH+Trebuchet MS"/>
                <a:cs typeface="DMRQNH+Trebuchet MS"/>
              </a:rPr>
              <a:t>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Выбранные учебные предметы</a:t>
            </a:r>
            <a:r>
              <a:rPr sz="2400" b="1" spc="-35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необходимо</a:t>
            </a:r>
          </a:p>
          <a:p>
            <a:pPr marL="286511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указать</a:t>
            </a:r>
            <a:r>
              <a:rPr sz="2400" b="1" spc="18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 </a:t>
            </a:r>
            <a:r>
              <a:rPr sz="2400" b="1" dirty="0">
                <a:solidFill>
                  <a:srgbClr val="C00000"/>
                </a:solidFill>
                <a:latin typeface="EWAIME+Trebuchet MS Bold"/>
                <a:cs typeface="EWAIME+Trebuchet MS Bold"/>
              </a:rPr>
              <a:t>в заявлении </a:t>
            </a: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(для несовершеннолетних</a:t>
            </a:r>
          </a:p>
          <a:p>
            <a:pPr marL="286511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3366"/>
                </a:solidFill>
                <a:latin typeface="EWAIME+Trebuchet MS Bold"/>
                <a:cs typeface="EWAIME+Trebuchet MS Bold"/>
              </a:rPr>
              <a:t>подпись родителей)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142220" y="6282310"/>
            <a:ext cx="2023332" cy="572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4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профильный или</a:t>
            </a:r>
          </a:p>
          <a:p>
            <a:pPr marL="441960" marR="0">
              <a:lnSpc>
                <a:spcPts val="2045"/>
              </a:lnSpc>
              <a:spcBef>
                <a:spcPts val="164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KLTTV+Georgia"/>
                <a:cs typeface="LKLTTV+Georgia"/>
              </a:rPr>
              <a:t>наоборот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2638</Words>
  <Application>Microsoft Office PowerPoint</Application>
  <PresentationFormat>Произвольный</PresentationFormat>
  <Paragraphs>531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78" baseType="lpstr">
      <vt:lpstr>Arial</vt:lpstr>
      <vt:lpstr>Palatino Linotype</vt:lpstr>
      <vt:lpstr>Century Gothic</vt:lpstr>
      <vt:lpstr>Courier New</vt:lpstr>
      <vt:lpstr>HGTSQU+Times New Roman Bold</vt:lpstr>
      <vt:lpstr>UJIVWL+Times New Roman Bold</vt:lpstr>
      <vt:lpstr>Verdana</vt:lpstr>
      <vt:lpstr>PSRNKI+Arial Bold Italic</vt:lpstr>
      <vt:lpstr>Wingdings 2</vt:lpstr>
      <vt:lpstr>QFVSMC+Georgia</vt:lpstr>
      <vt:lpstr>DVICIU+Arial Bold Italic</vt:lpstr>
      <vt:lpstr>PQVCHW+Arial</vt:lpstr>
      <vt:lpstr>LKPOLU+Arial Bold</vt:lpstr>
      <vt:lpstr>LKLTTV+Georgia</vt:lpstr>
      <vt:lpstr>DMRQNH+Trebuchet MS</vt:lpstr>
      <vt:lpstr>ISQKKM+Trebuchet MS Bold Italic</vt:lpstr>
      <vt:lpstr>PNMDPO+Arial</vt:lpstr>
      <vt:lpstr>FPGRCL+Arial Bold</vt:lpstr>
      <vt:lpstr>MSOBJC+Trebuchet MS Bold Italic</vt:lpstr>
      <vt:lpstr>BGTMVP+Trebuchet MS</vt:lpstr>
      <vt:lpstr>EWAIME+Trebuchet MS Bold</vt:lpstr>
      <vt:lpstr>PIULRD+Times New Roman</vt:lpstr>
      <vt:lpstr>ASCSNG+Trebuchet MS Bold</vt:lpstr>
      <vt:lpstr>UOTPES+Arial Italic</vt:lpstr>
      <vt:lpstr>Times New Roman</vt:lpstr>
      <vt:lpstr>BBTUNF+Wingdings 3</vt:lpstr>
      <vt:lpstr>Lucida Sans Unicode</vt:lpstr>
      <vt:lpstr>CLGPTG+Times New Roman</vt:lpstr>
      <vt:lpstr>IVPJEM+Wingdings</vt:lpstr>
      <vt:lpstr>Wingdings 3</vt:lpstr>
      <vt:lpstr>Открытая</vt:lpstr>
      <vt:lpstr>Исполнительная</vt:lpstr>
      <vt:lpstr>Презентация PowerPoint</vt:lpstr>
      <vt:lpstr>Презентация PowerPoint</vt:lpstr>
      <vt:lpstr>Обязательность ГИА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Порядок ГИА в ППЭ</vt:lpstr>
      <vt:lpstr>Порядок ГИА в ППЭ</vt:lpstr>
      <vt:lpstr>Порядок ГИА в ППЭ</vt:lpstr>
      <vt:lpstr>Порядок ГИА в ППЭ</vt:lpstr>
      <vt:lpstr>Порядок ГИА в ППЭ</vt:lpstr>
      <vt:lpstr>Порядок ГИА в ППЭ</vt:lpstr>
      <vt:lpstr>Порядок ГИА в ППЭ</vt:lpstr>
      <vt:lpstr>Порядок ГИА в ППЭ</vt:lpstr>
      <vt:lpstr>Сроки получения результатов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Пользователь Windows</cp:lastModifiedBy>
  <cp:revision>7</cp:revision>
  <dcterms:modified xsi:type="dcterms:W3CDTF">2023-09-28T06:00:51Z</dcterms:modified>
</cp:coreProperties>
</file>