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66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087F-15BE-4BB8-ABDA-8D5E7AB0EDC2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41C2-F662-473A-89FF-B0889CDB2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8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087F-15BE-4BB8-ABDA-8D5E7AB0EDC2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41C2-F662-473A-89FF-B0889CDB2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0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087F-15BE-4BB8-ABDA-8D5E7AB0EDC2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41C2-F662-473A-89FF-B0889CDB2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3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087F-15BE-4BB8-ABDA-8D5E7AB0EDC2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41C2-F662-473A-89FF-B0889CDB2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7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087F-15BE-4BB8-ABDA-8D5E7AB0EDC2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41C2-F662-473A-89FF-B0889CDB2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2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087F-15BE-4BB8-ABDA-8D5E7AB0EDC2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41C2-F662-473A-89FF-B0889CDB2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6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087F-15BE-4BB8-ABDA-8D5E7AB0EDC2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41C2-F662-473A-89FF-B0889CDB2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56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087F-15BE-4BB8-ABDA-8D5E7AB0EDC2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41C2-F662-473A-89FF-B0889CDB2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8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087F-15BE-4BB8-ABDA-8D5E7AB0EDC2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41C2-F662-473A-89FF-B0889CDB2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9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087F-15BE-4BB8-ABDA-8D5E7AB0EDC2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41C2-F662-473A-89FF-B0889CDB2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5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087F-15BE-4BB8-ABDA-8D5E7AB0EDC2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41C2-F662-473A-89FF-B0889CDB2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8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087F-15BE-4BB8-ABDA-8D5E7AB0EDC2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441C2-F662-473A-89FF-B0889CDB2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4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5688632"/>
          </a:xfrm>
        </p:spPr>
        <p:txBody>
          <a:bodyPr>
            <a:normAutofit/>
          </a:bodyPr>
          <a:lstStyle/>
          <a:p>
            <a:endParaRPr lang="ru-RU" sz="6600" b="1" i="1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49"/>
            <a:ext cx="9251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587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568863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          </a:t>
            </a:r>
            <a:r>
              <a:rPr lang="ru-RU" sz="3200" dirty="0" smtClean="0"/>
              <a:t>У потребителей жевательного табака в 50 раз чаще выявляется рак десен, щек, внутренней поверхности губ.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Клетки тканей в этих областях пытаются создать барьер, который бы препятствовал дальнейшему распространению </a:t>
            </a:r>
            <a:r>
              <a:rPr lang="ru-RU" sz="3200" dirty="0" err="1" smtClean="0"/>
              <a:t>снюса</a:t>
            </a:r>
            <a:r>
              <a:rPr lang="ru-RU" sz="3200" dirty="0" smtClean="0"/>
              <a:t>. Однако из-за воздействия канцерогенов здоровые клетки трансформируются в раковые..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568863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          </a:t>
            </a:r>
            <a:r>
              <a:rPr lang="ru-RU" sz="3200" dirty="0" smtClean="0"/>
              <a:t>У потребителей жевательного табака в 50 раз чаще выявляется рак десен, щек, внутренней поверхности губ.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Клетки тканей в этих областях пытаются создать барьер, который бы препятствовал дальнейшему распространению </a:t>
            </a:r>
            <a:r>
              <a:rPr lang="ru-RU" sz="3200" dirty="0" err="1" smtClean="0"/>
              <a:t>снюса</a:t>
            </a:r>
            <a:r>
              <a:rPr lang="ru-RU" sz="3200" dirty="0" smtClean="0"/>
              <a:t>. Однако из-за воздействия канцерогенов здоровые клетки трансформируются в раковые..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17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5688632"/>
          </a:xfrm>
        </p:spPr>
        <p:txBody>
          <a:bodyPr>
            <a:normAutofit/>
          </a:bodyPr>
          <a:lstStyle/>
          <a:p>
            <a:pPr algn="l"/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325"/>
            <a:ext cx="9128206" cy="631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658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5688632"/>
          </a:xfrm>
        </p:spPr>
        <p:txBody>
          <a:bodyPr>
            <a:normAutofit/>
          </a:bodyPr>
          <a:lstStyle/>
          <a:p>
            <a:pPr algn="l"/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13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5688632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00B050"/>
                </a:solidFill>
              </a:rPr>
              <a:t>МЫ – </a:t>
            </a:r>
            <a:br>
              <a:rPr lang="ru-RU" sz="6600" b="1" i="1" dirty="0" smtClean="0">
                <a:solidFill>
                  <a:srgbClr val="00B050"/>
                </a:solidFill>
              </a:rPr>
            </a:br>
            <a:r>
              <a:rPr lang="ru-RU" sz="6600" b="1" i="1" dirty="0" smtClean="0">
                <a:solidFill>
                  <a:srgbClr val="00B050"/>
                </a:solidFill>
              </a:rPr>
              <a:t>ЗА ЗДОРОВЫЙ ОБРАЗ ЖИЗНИ!</a:t>
            </a:r>
            <a:endParaRPr lang="ru-RU" sz="66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39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5688632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Последствия потребления «</a:t>
            </a:r>
            <a:r>
              <a:rPr lang="ru-RU" sz="5400" b="1" i="1" dirty="0" err="1" smtClean="0">
                <a:solidFill>
                  <a:srgbClr val="FF0000"/>
                </a:solidFill>
              </a:rPr>
              <a:t>спайсов</a:t>
            </a:r>
            <a:r>
              <a:rPr lang="ru-RU" sz="5400" b="1" i="1" dirty="0" smtClean="0">
                <a:solidFill>
                  <a:srgbClr val="FF0000"/>
                </a:solidFill>
              </a:rPr>
              <a:t>» и</a:t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r>
              <a:rPr lang="ru-RU" sz="5400" b="1" i="1" dirty="0" smtClean="0">
                <a:solidFill>
                  <a:srgbClr val="FF0000"/>
                </a:solidFill>
              </a:rPr>
              <a:t>курительных смесей</a:t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r>
              <a:rPr lang="ru-RU" sz="5400" b="1" i="1" dirty="0" smtClean="0">
                <a:solidFill>
                  <a:srgbClr val="FF0000"/>
                </a:solidFill>
              </a:rPr>
              <a:t>(дизайнерские наркотики)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2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568863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70C0"/>
                </a:solidFill>
              </a:rPr>
              <a:t>• Провоцирует потребление алкоголя в больших количествах как компенсация зависимости и для снятия абстинентного синдрома;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• Психические расстройства, депрессия, снижение настроения, апатия, полный упадок сил;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• Шизофрения, раздвоение сознания,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летальные исходы (смерть).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• Возникает зависимость не только от препарата но и появляется сильнейшая тяга к тому месту, где происходит незаконное употребление </a:t>
            </a:r>
            <a:r>
              <a:rPr lang="ru-RU" sz="2800" dirty="0" err="1" smtClean="0">
                <a:solidFill>
                  <a:srgbClr val="0070C0"/>
                </a:solidFill>
              </a:rPr>
              <a:t>спайсов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0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568863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Физиологические признаки: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>• бледность или покраснение кожи; </a:t>
            </a:r>
            <a:br>
              <a:rPr lang="ru-RU" sz="2800" dirty="0" smtClean="0"/>
            </a:br>
            <a:r>
              <a:rPr lang="ru-RU" sz="2800" dirty="0" smtClean="0"/>
              <a:t>• расширенные или суженные зрачки, покрасневшие или мутные глаза; </a:t>
            </a:r>
            <a:br>
              <a:rPr lang="ru-RU" sz="2800" dirty="0" smtClean="0"/>
            </a:br>
            <a:r>
              <a:rPr lang="ru-RU" sz="2800" dirty="0" smtClean="0"/>
              <a:t>• несвязная, замедленная или ускоренная речь; </a:t>
            </a:r>
            <a:br>
              <a:rPr lang="ru-RU" sz="2800" dirty="0" smtClean="0"/>
            </a:br>
            <a:r>
              <a:rPr lang="ru-RU" sz="2800" dirty="0" smtClean="0"/>
              <a:t>• потеря аппетита, похудение или чрезмерное употребление пищи; </a:t>
            </a:r>
            <a:br>
              <a:rPr lang="ru-RU" sz="2800" dirty="0" smtClean="0"/>
            </a:br>
            <a:r>
              <a:rPr lang="ru-RU" sz="2800" dirty="0" smtClean="0"/>
              <a:t>• хронический кашель; </a:t>
            </a:r>
            <a:br>
              <a:rPr lang="ru-RU" sz="2800" dirty="0" smtClean="0"/>
            </a:br>
            <a:r>
              <a:rPr lang="ru-RU" sz="2800" dirty="0" smtClean="0"/>
              <a:t>• плохая координация движений (пошатывание или спотыкание); </a:t>
            </a:r>
            <a:br>
              <a:rPr lang="ru-RU" sz="2800" dirty="0" smtClean="0"/>
            </a:br>
            <a:r>
              <a:rPr lang="ru-RU" sz="2800" dirty="0" smtClean="0"/>
              <a:t>• резкие скачки артериального давления; </a:t>
            </a:r>
            <a:br>
              <a:rPr lang="ru-RU" sz="2800" dirty="0" smtClean="0"/>
            </a:br>
            <a:r>
              <a:rPr lang="ru-RU" sz="2800" dirty="0" smtClean="0"/>
              <a:t>• расстройство желудочно-кишечного тракта.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1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56886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Поведенческие признаки: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200" dirty="0" smtClean="0"/>
              <a:t>• </a:t>
            </a:r>
            <a:r>
              <a:rPr lang="ru-RU" sz="3200" dirty="0" smtClean="0"/>
              <a:t>беспричинное возбуждение, вялость; </a:t>
            </a:r>
            <a:br>
              <a:rPr lang="ru-RU" sz="3200" dirty="0" smtClean="0"/>
            </a:br>
            <a:r>
              <a:rPr lang="ru-RU" sz="3200" dirty="0" smtClean="0"/>
              <a:t>• нарастающее безразличие ко всему, ухудшение памяти и внимания; </a:t>
            </a:r>
            <a:br>
              <a:rPr lang="ru-RU" sz="3200" dirty="0" smtClean="0"/>
            </a:br>
            <a:r>
              <a:rPr lang="ru-RU" sz="3200" dirty="0" smtClean="0"/>
              <a:t>• уходы из дома, прогулы в учебном заведении по непонятным причинам; </a:t>
            </a:r>
            <a:br>
              <a:rPr lang="ru-RU" sz="3200" dirty="0" smtClean="0"/>
            </a:br>
            <a:r>
              <a:rPr lang="ru-RU" sz="3200" dirty="0" smtClean="0"/>
              <a:t>• трудности в сосредоточении на чем-то конкретном; </a:t>
            </a:r>
            <a:br>
              <a:rPr lang="ru-RU" sz="3200" dirty="0" smtClean="0"/>
            </a:br>
            <a:r>
              <a:rPr lang="ru-RU" sz="3200" dirty="0" smtClean="0"/>
              <a:t>• бессонница или сонливость; </a:t>
            </a:r>
            <a:br>
              <a:rPr lang="ru-RU" sz="3200" dirty="0" smtClean="0"/>
            </a:br>
            <a:r>
              <a:rPr lang="ru-RU" sz="3200" dirty="0" smtClean="0"/>
              <a:t>• болезненная реакция на критику, частая и резкая смена настроения; </a:t>
            </a:r>
            <a:br>
              <a:rPr lang="ru-RU" sz="3200" dirty="0" smtClean="0"/>
            </a:b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62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56886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Поведенческие признаки: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3200" dirty="0" smtClean="0"/>
              <a:t>• избегание общения с людьми, с которыми раньше были близки; </a:t>
            </a:r>
            <a:br>
              <a:rPr lang="ru-RU" sz="3200" dirty="0" smtClean="0"/>
            </a:br>
            <a:r>
              <a:rPr lang="ru-RU" sz="3200" dirty="0" smtClean="0"/>
              <a:t>• снижение успеваемости в учебном заведении; постоянные просьбы дать денег; </a:t>
            </a:r>
            <a:br>
              <a:rPr lang="ru-RU" sz="3200" dirty="0" smtClean="0"/>
            </a:br>
            <a:r>
              <a:rPr lang="ru-RU" sz="3200" dirty="0" smtClean="0"/>
              <a:t>• пропажа из дома ценностей; </a:t>
            </a:r>
            <a:br>
              <a:rPr lang="ru-RU" sz="3200" dirty="0" smtClean="0"/>
            </a:br>
            <a:r>
              <a:rPr lang="ru-RU" sz="3200" dirty="0" smtClean="0"/>
              <a:t>• частые телефонные звонки, использование жаргона, секретные разговоры; самоизоляция, уход от участия в делах, которые раньше были интересны; • частое вранье, изворотливость, лживость; уход от ответов на прямые вопросы, склонность сочинять небылицы;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70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568863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Жевательный табак (СНЮС) </a:t>
            </a:r>
            <a:br>
              <a:rPr lang="ru-RU" sz="2400" b="1" dirty="0" smtClean="0"/>
            </a:br>
            <a:r>
              <a:rPr lang="ru-RU" sz="2400" dirty="0" smtClean="0"/>
              <a:t>Из интереса к новым ощущениям некоторые люди пробуют жевательный табак. Считается, что он наносит меньше вреда здоровью, чем сигареты, помогает бросить курить и даже может служить безопасным допингом для спортсменов. </a:t>
            </a:r>
            <a:br>
              <a:rPr lang="ru-RU" sz="2400" dirty="0" smtClean="0"/>
            </a:br>
            <a:r>
              <a:rPr lang="ru-RU" sz="2400" dirty="0" smtClean="0"/>
              <a:t>• Жевательным называется бездымный </a:t>
            </a:r>
            <a:r>
              <a:rPr lang="ru-RU" sz="2400" dirty="0" err="1" smtClean="0"/>
              <a:t>цельнолистовой</a:t>
            </a:r>
            <a:r>
              <a:rPr lang="ru-RU" sz="2400" dirty="0" smtClean="0"/>
              <a:t> табак, содержащий соли, увлажнители и </a:t>
            </a:r>
            <a:r>
              <a:rPr lang="ru-RU" sz="2400" dirty="0" err="1" smtClean="0"/>
              <a:t>ароматизаторы</a:t>
            </a:r>
            <a:r>
              <a:rPr lang="ru-RU" sz="2400" dirty="0" smtClean="0"/>
              <a:t>. Он закладывается за щеку или губу и жуется, в результате чего быстро впитывается в слизистые оболочки и попадает в кровь. Человек при этом получает удовлетворение. </a:t>
            </a:r>
            <a:br>
              <a:rPr lang="ru-RU" sz="2400" dirty="0" smtClean="0"/>
            </a:br>
            <a:r>
              <a:rPr lang="ru-RU" sz="2400" dirty="0" smtClean="0"/>
              <a:t>• </a:t>
            </a:r>
            <a:r>
              <a:rPr lang="ru-RU" sz="2400" dirty="0" err="1" smtClean="0"/>
              <a:t>Снюс</a:t>
            </a:r>
            <a:r>
              <a:rPr lang="ru-RU" sz="2400" dirty="0" smtClean="0"/>
              <a:t> обычно приравнивают к жевательному табаку, но это скорее его разновидность, которая сейчас пользуется популярностью. Он выглядит как измельченная пудра, поэтому его правильнее назвать сосательным.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568863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          Жевательный табак провоцирует развитие ряда   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                                     заболеваний: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• болезней носоглотки; </a:t>
            </a:r>
            <a:br>
              <a:rPr lang="ru-RU" sz="2400" dirty="0" smtClean="0"/>
            </a:br>
            <a:r>
              <a:rPr lang="ru-RU" sz="2400" dirty="0" smtClean="0"/>
              <a:t>• рака желудка, простаты, кишечника; </a:t>
            </a:r>
            <a:br>
              <a:rPr lang="ru-RU" sz="2400" dirty="0" smtClean="0"/>
            </a:br>
            <a:r>
              <a:rPr lang="ru-RU" sz="2400" dirty="0" smtClean="0"/>
              <a:t>• потери чувствительности вкусовых рецепторов; </a:t>
            </a:r>
            <a:br>
              <a:rPr lang="ru-RU" sz="2400" dirty="0" smtClean="0"/>
            </a:br>
            <a:r>
              <a:rPr lang="ru-RU" sz="2400" dirty="0" smtClean="0"/>
              <a:t>• нарушений аппетита; </a:t>
            </a:r>
            <a:br>
              <a:rPr lang="ru-RU" sz="2400" dirty="0" smtClean="0"/>
            </a:br>
            <a:r>
              <a:rPr lang="ru-RU" sz="2400" dirty="0" smtClean="0"/>
              <a:t>• сердечных патологий: </a:t>
            </a:r>
            <a:br>
              <a:rPr lang="ru-RU" sz="2400" dirty="0" smtClean="0"/>
            </a:br>
            <a:r>
              <a:rPr lang="ru-RU" sz="2400" dirty="0" smtClean="0"/>
              <a:t>• гипертонии; </a:t>
            </a:r>
            <a:br>
              <a:rPr lang="ru-RU" sz="2400" dirty="0" smtClean="0"/>
            </a:br>
            <a:r>
              <a:rPr lang="ru-RU" sz="2400" dirty="0" smtClean="0"/>
              <a:t>• заболеваний зубов и десен; </a:t>
            </a:r>
            <a:br>
              <a:rPr lang="ru-RU" sz="2400" dirty="0" smtClean="0"/>
            </a:br>
            <a:r>
              <a:rPr lang="ru-RU" sz="2400" dirty="0" smtClean="0"/>
              <a:t>• атрофии мышц.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Одна порция </a:t>
            </a:r>
            <a:r>
              <a:rPr lang="ru-RU" sz="2400" dirty="0" err="1" smtClean="0"/>
              <a:t>снюса</a:t>
            </a:r>
            <a:r>
              <a:rPr lang="ru-RU" sz="2400" dirty="0" smtClean="0"/>
              <a:t> содержит </a:t>
            </a:r>
            <a:r>
              <a:rPr lang="ru-RU" sz="2400" b="1" dirty="0" smtClean="0">
                <a:solidFill>
                  <a:srgbClr val="FF0000"/>
                </a:solidFill>
              </a:rPr>
              <a:t>в 5 раз больше никотина</a:t>
            </a:r>
            <a:r>
              <a:rPr lang="ru-RU" sz="2400" dirty="0" smtClean="0"/>
              <a:t>, чем сигарета. Поэтому у людей, потребляющих жевательный табак, быстрее развивается привыкание, причем одновременно и физическое, и психологическое.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79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82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МЫ –  ЗА ЗДОРОВЫЙ ОБРАЗ ЖИЗНИ!</vt:lpstr>
      <vt:lpstr>Последствия потребления «спайсов» и курительных смесей (дизайнерские наркотики)</vt:lpstr>
      <vt:lpstr>• Провоцирует потребление алкоголя в больших количествах как компенсация зависимости и для снятия абстинентного синдрома;  • Психические расстройства, депрессия, снижение настроения, апатия, полный упадок сил;  • Шизофрения, раздвоение сознания,  летальные исходы (смерть).  • Возникает зависимость не только от препарата но и появляется сильнейшая тяга к тому месту, где происходит незаконное употребление спайсов </vt:lpstr>
      <vt:lpstr>Физиологические признаки:   • бледность или покраснение кожи;  • расширенные или суженные зрачки, покрасневшие или мутные глаза;  • несвязная, замедленная или ускоренная речь;  • потеря аппетита, похудение или чрезмерное употребление пищи;  • хронический кашель;  • плохая координация движений (пошатывание или спотыкание);  • резкие скачки артериального давления;  • расстройство желудочно-кишечного тракта.</vt:lpstr>
      <vt:lpstr>Поведенческие признаки:   • беспричинное возбуждение, вялость;  • нарастающее безразличие ко всему, ухудшение памяти и внимания;  • уходы из дома, прогулы в учебном заведении по непонятным причинам;  • трудности в сосредоточении на чем-то конкретном;  • бессонница или сонливость;  • болезненная реакция на критику, частая и резкая смена настроения;  </vt:lpstr>
      <vt:lpstr>Поведенческие признаки:   • избегание общения с людьми, с которыми раньше были близки;  • снижение успеваемости в учебном заведении; постоянные просьбы дать денег;  • пропажа из дома ценностей;  • частые телефонные звонки, использование жаргона, секретные разговоры; самоизоляция, уход от участия в делах, которые раньше были интересны; • частое вранье, изворотливость, лживость; уход от ответов на прямые вопросы, склонность сочинять небылицы;</vt:lpstr>
      <vt:lpstr>Жевательный табак (СНЮС)  Из интереса к новым ощущениям некоторые люди пробуют жевательный табак. Считается, что он наносит меньше вреда здоровью, чем сигареты, помогает бросить курить и даже может служить безопасным допингом для спортсменов.  • Жевательным называется бездымный цельнолистовой табак, содержащий соли, увлажнители и ароматизаторы. Он закладывается за щеку или губу и жуется, в результате чего быстро впитывается в слизистые оболочки и попадает в кровь. Человек при этом получает удовлетворение.  • Снюс обычно приравнивают к жевательному табаку, но это скорее его разновидность, которая сейчас пользуется популярностью. Он выглядит как измельченная пудра, поэтому его правильнее назвать сосательным.</vt:lpstr>
      <vt:lpstr>          Жевательный табак провоцирует развитие ряда                                               заболеваний:   • болезней носоглотки;  • рака желудка, простаты, кишечника;  • потери чувствительности вкусовых рецепторов;  • нарушений аппетита;  • сердечных патологий:  • гипертонии;  • заболеваний зубов и десен;  • атрофии мышц.   Одна порция снюса содержит в 5 раз больше никотина, чем сигарета. Поэтому у людей, потребляющих жевательный табак, быстрее развивается привыкание, причем одновременно и физическое, и психологическое.</vt:lpstr>
      <vt:lpstr>          У потребителей жевательного табака в 50 раз чаще выявляется рак десен, щек, внутренней поверхности губ.           Клетки тканей в этих областях пытаются создать барьер, который бы препятствовал дальнейшему распространению снюса. Однако из-за воздействия канцерогенов здоровые клетки трансформируются в раковые..</vt:lpstr>
      <vt:lpstr>          У потребителей жевательного табака в 50 раз чаще выявляется рак десен, щек, внутренней поверхности губ.           Клетки тканей в этих областях пытаются создать барьер, который бы препятствовал дальнейшему распространению снюса. Однако из-за воздействия канцерогенов здоровые клетки трансформируются в раковые..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RePack by Diakov</cp:lastModifiedBy>
  <cp:revision>6</cp:revision>
  <dcterms:created xsi:type="dcterms:W3CDTF">2023-05-05T11:32:16Z</dcterms:created>
  <dcterms:modified xsi:type="dcterms:W3CDTF">2023-05-10T04:00:07Z</dcterms:modified>
</cp:coreProperties>
</file>